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.xml" ContentType="application/vnd.openxmlformats-officedocument.drawingml.chartshapes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2.xml" ContentType="application/vnd.openxmlformats-officedocument.drawingml.chartshapes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3.xml" ContentType="application/vnd.openxmlformats-officedocument.drawingml.chartshapes+xml"/>
  <Override PartName="/ppt/charts/chart24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4.xml" ContentType="application/vnd.openxmlformats-officedocument.drawingml.chartshapes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5.xml" ContentType="application/vnd.openxmlformats-officedocument.drawingml.chartshapes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8.xml" ContentType="application/vnd.openxmlformats-officedocument.drawingml.chart+xml"/>
  <Override PartName="/ppt/theme/themeOverride2.xml" ContentType="application/vnd.openxmlformats-officedocument.themeOverride+xml"/>
  <Override PartName="/ppt/charts/chart3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3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4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5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0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1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2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3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4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5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6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7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8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30"/>
  </p:notesMasterIdLst>
  <p:sldIdLst>
    <p:sldId id="272" r:id="rId5"/>
    <p:sldId id="281" r:id="rId6"/>
    <p:sldId id="3163" r:id="rId7"/>
    <p:sldId id="267" r:id="rId8"/>
    <p:sldId id="3167" r:id="rId9"/>
    <p:sldId id="271" r:id="rId10"/>
    <p:sldId id="274" r:id="rId11"/>
    <p:sldId id="3172" r:id="rId12"/>
    <p:sldId id="3165" r:id="rId13"/>
    <p:sldId id="256" r:id="rId14"/>
    <p:sldId id="257" r:id="rId15"/>
    <p:sldId id="258" r:id="rId16"/>
    <p:sldId id="259" r:id="rId17"/>
    <p:sldId id="260" r:id="rId18"/>
    <p:sldId id="261" r:id="rId19"/>
    <p:sldId id="287" r:id="rId20"/>
    <p:sldId id="263" r:id="rId21"/>
    <p:sldId id="266" r:id="rId22"/>
    <p:sldId id="3164" r:id="rId23"/>
    <p:sldId id="3175" r:id="rId24"/>
    <p:sldId id="3169" r:id="rId25"/>
    <p:sldId id="3168" r:id="rId26"/>
    <p:sldId id="3173" r:id="rId27"/>
    <p:sldId id="3174" r:id="rId28"/>
    <p:sldId id="343" r:id="rId29"/>
  </p:sldIdLst>
  <p:sldSz cx="11999913" cy="899953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9AB71F"/>
    <a:srgbClr val="C1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27529-A20F-4E12-A55E-5B196ECD8DD9}" v="1" dt="2025-08-25T06:46:22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80" d="100"/>
          <a:sy n="80" d="100"/>
        </p:scale>
        <p:origin x="10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LLANO VELARDE" userId="d13d99a0-757e-43c4-89b8-06e90462645f" providerId="ADAL" clId="{F4227529-A20F-4E12-A55E-5B196ECD8DD9}"/>
    <pc:docChg chg="custSel addSld delSld modSld">
      <pc:chgData name="ALFONSO LLANO VELARDE" userId="d13d99a0-757e-43c4-89b8-06e90462645f" providerId="ADAL" clId="{F4227529-A20F-4E12-A55E-5B196ECD8DD9}" dt="2025-08-25T15:49:35.938" v="484" actId="20577"/>
      <pc:docMkLst>
        <pc:docMk/>
      </pc:docMkLst>
      <pc:sldChg chg="add del">
        <pc:chgData name="ALFONSO LLANO VELARDE" userId="d13d99a0-757e-43c4-89b8-06e90462645f" providerId="ADAL" clId="{F4227529-A20F-4E12-A55E-5B196ECD8DD9}" dt="2025-08-25T07:48:24.407" v="354"/>
        <pc:sldMkLst>
          <pc:docMk/>
          <pc:sldMk cId="1209967058" sldId="263"/>
        </pc:sldMkLst>
      </pc:sldChg>
      <pc:sldChg chg="add del">
        <pc:chgData name="ALFONSO LLANO VELARDE" userId="d13d99a0-757e-43c4-89b8-06e90462645f" providerId="ADAL" clId="{F4227529-A20F-4E12-A55E-5B196ECD8DD9}" dt="2025-08-25T07:48:18.537" v="353"/>
        <pc:sldMkLst>
          <pc:docMk/>
          <pc:sldMk cId="2339540772" sldId="266"/>
        </pc:sldMkLst>
      </pc:sldChg>
      <pc:sldChg chg="modSp mod">
        <pc:chgData name="ALFONSO LLANO VELARDE" userId="d13d99a0-757e-43c4-89b8-06e90462645f" providerId="ADAL" clId="{F4227529-A20F-4E12-A55E-5B196ECD8DD9}" dt="2025-08-25T07:39:22.593" v="349" actId="1076"/>
        <pc:sldMkLst>
          <pc:docMk/>
          <pc:sldMk cId="1073507361" sldId="267"/>
        </pc:sldMkLst>
        <pc:picChg chg="mod">
          <ac:chgData name="ALFONSO LLANO VELARDE" userId="d13d99a0-757e-43c4-89b8-06e90462645f" providerId="ADAL" clId="{F4227529-A20F-4E12-A55E-5B196ECD8DD9}" dt="2025-08-25T07:39:22.593" v="349" actId="1076"/>
          <ac:picMkLst>
            <pc:docMk/>
            <pc:sldMk cId="1073507361" sldId="267"/>
            <ac:picMk id="8" creationId="{BCFE2DA4-0F14-4A6A-2790-53B0A6B41F8B}"/>
          </ac:picMkLst>
        </pc:picChg>
      </pc:sldChg>
      <pc:sldChg chg="del">
        <pc:chgData name="ALFONSO LLANO VELARDE" userId="d13d99a0-757e-43c4-89b8-06e90462645f" providerId="ADAL" clId="{F4227529-A20F-4E12-A55E-5B196ECD8DD9}" dt="2025-08-25T07:48:04.441" v="350" actId="47"/>
        <pc:sldMkLst>
          <pc:docMk/>
          <pc:sldMk cId="1304942798" sldId="268"/>
        </pc:sldMkLst>
      </pc:sldChg>
      <pc:sldChg chg="addSp delSp modSp new mod setBg">
        <pc:chgData name="ALFONSO LLANO VELARDE" userId="d13d99a0-757e-43c4-89b8-06e90462645f" providerId="ADAL" clId="{F4227529-A20F-4E12-A55E-5B196ECD8DD9}" dt="2025-08-25T06:48:42.658" v="74" actId="14100"/>
        <pc:sldMkLst>
          <pc:docMk/>
          <pc:sldMk cId="1275948448" sldId="3173"/>
        </pc:sldMkLst>
        <pc:spChg chg="add mod">
          <ac:chgData name="ALFONSO LLANO VELARDE" userId="d13d99a0-757e-43c4-89b8-06e90462645f" providerId="ADAL" clId="{F4227529-A20F-4E12-A55E-5B196ECD8DD9}" dt="2025-08-25T06:48:42.658" v="74" actId="14100"/>
          <ac:spMkLst>
            <pc:docMk/>
            <pc:sldMk cId="1275948448" sldId="3173"/>
            <ac:spMk id="2" creationId="{A06642B1-F8A6-FF63-F7EC-2BD3DE853280}"/>
          </ac:spMkLst>
        </pc:spChg>
        <pc:spChg chg="add del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8" creationId="{5A59F003-E00A-43F9-91DC-CC54E3B87466}"/>
          </ac:spMkLst>
        </pc:spChg>
        <pc:spChg chg="add del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10" creationId="{D74A4382-E3AD-430A-9A1F-DFA3E0E77A7D}"/>
          </ac:spMkLst>
        </pc:spChg>
        <pc:spChg chg="add del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12" creationId="{79F40191-0F44-4FD1-82CC-ACB507C14BE6}"/>
          </ac:spMkLst>
        </pc:spChg>
        <pc:spChg chg="add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17" creationId="{0671A8AE-40A1-4631-A6B8-581AFF065482}"/>
          </ac:spMkLst>
        </pc:spChg>
        <pc:spChg chg="add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19" creationId="{AB58EF07-17C2-48CF-ABB0-EEF1F17CB8F0}"/>
          </ac:spMkLst>
        </pc:spChg>
        <pc:spChg chg="add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21" creationId="{AF2F604E-43BE-4DC3-B983-E071523364F8}"/>
          </ac:spMkLst>
        </pc:spChg>
        <pc:spChg chg="add">
          <ac:chgData name="ALFONSO LLANO VELARDE" userId="d13d99a0-757e-43c4-89b8-06e90462645f" providerId="ADAL" clId="{F4227529-A20F-4E12-A55E-5B196ECD8DD9}" dt="2025-08-25T06:48:00.806" v="51" actId="26606"/>
          <ac:spMkLst>
            <pc:docMk/>
            <pc:sldMk cId="1275948448" sldId="3173"/>
            <ac:spMk id="23" creationId="{08C9B587-E65E-4B52-B37C-ABEBB6E87928}"/>
          </ac:spMkLst>
        </pc:spChg>
        <pc:picChg chg="add mod">
          <ac:chgData name="ALFONSO LLANO VELARDE" userId="d13d99a0-757e-43c4-89b8-06e90462645f" providerId="ADAL" clId="{F4227529-A20F-4E12-A55E-5B196ECD8DD9}" dt="2025-08-25T06:48:05.565" v="52" actId="1076"/>
          <ac:picMkLst>
            <pc:docMk/>
            <pc:sldMk cId="1275948448" sldId="3173"/>
            <ac:picMk id="4" creationId="{EAC4B63F-E0FC-BB19-FCF2-F584BAD7DE81}"/>
          </ac:picMkLst>
        </pc:picChg>
      </pc:sldChg>
      <pc:sldChg chg="addSp delSp modSp new mod">
        <pc:chgData name="ALFONSO LLANO VELARDE" userId="d13d99a0-757e-43c4-89b8-06e90462645f" providerId="ADAL" clId="{F4227529-A20F-4E12-A55E-5B196ECD8DD9}" dt="2025-08-25T12:42:49.044" v="479" actId="20577"/>
        <pc:sldMkLst>
          <pc:docMk/>
          <pc:sldMk cId="3431232357" sldId="3174"/>
        </pc:sldMkLst>
        <pc:spChg chg="add del mod">
          <ac:chgData name="ALFONSO LLANO VELARDE" userId="d13d99a0-757e-43c4-89b8-06e90462645f" providerId="ADAL" clId="{F4227529-A20F-4E12-A55E-5B196ECD8DD9}" dt="2025-08-25T06:50:06.236" v="80" actId="478"/>
          <ac:spMkLst>
            <pc:docMk/>
            <pc:sldMk cId="3431232357" sldId="3174"/>
            <ac:spMk id="3" creationId="{6DFA88CE-A0BD-8186-5653-E8492893E5C1}"/>
          </ac:spMkLst>
        </pc:spChg>
        <pc:spChg chg="add del mod">
          <ac:chgData name="ALFONSO LLANO VELARDE" userId="d13d99a0-757e-43c4-89b8-06e90462645f" providerId="ADAL" clId="{F4227529-A20F-4E12-A55E-5B196ECD8DD9}" dt="2025-08-25T06:56:23.094" v="96" actId="478"/>
          <ac:spMkLst>
            <pc:docMk/>
            <pc:sldMk cId="3431232357" sldId="3174"/>
            <ac:spMk id="7" creationId="{F572BAB4-0032-CD34-64EA-4EE55B737DF0}"/>
          </ac:spMkLst>
        </pc:spChg>
        <pc:spChg chg="add mod">
          <ac:chgData name="ALFONSO LLANO VELARDE" userId="d13d99a0-757e-43c4-89b8-06e90462645f" providerId="ADAL" clId="{F4227529-A20F-4E12-A55E-5B196ECD8DD9}" dt="2025-08-25T06:56:26.836" v="97" actId="1076"/>
          <ac:spMkLst>
            <pc:docMk/>
            <pc:sldMk cId="3431232357" sldId="3174"/>
            <ac:spMk id="9" creationId="{30636C43-E25E-6445-A9A2-E6EB9599D556}"/>
          </ac:spMkLst>
        </pc:spChg>
        <pc:spChg chg="add mod">
          <ac:chgData name="ALFONSO LLANO VELARDE" userId="d13d99a0-757e-43c4-89b8-06e90462645f" providerId="ADAL" clId="{F4227529-A20F-4E12-A55E-5B196ECD8DD9}" dt="2025-08-25T12:42:49.044" v="479" actId="20577"/>
          <ac:spMkLst>
            <pc:docMk/>
            <pc:sldMk cId="3431232357" sldId="3174"/>
            <ac:spMk id="10" creationId="{F533B788-9911-08CC-8802-C039DBEB4058}"/>
          </ac:spMkLst>
        </pc:spChg>
        <pc:spChg chg="add mod">
          <ac:chgData name="ALFONSO LLANO VELARDE" userId="d13d99a0-757e-43c4-89b8-06e90462645f" providerId="ADAL" clId="{F4227529-A20F-4E12-A55E-5B196ECD8DD9}" dt="2025-08-25T06:57:14.047" v="138" actId="20577"/>
          <ac:spMkLst>
            <pc:docMk/>
            <pc:sldMk cId="3431232357" sldId="3174"/>
            <ac:spMk id="11" creationId="{E350765F-3B87-8CF3-BC42-47F08388AF85}"/>
          </ac:spMkLst>
        </pc:spChg>
        <pc:spChg chg="add del mod">
          <ac:chgData name="ALFONSO LLANO VELARDE" userId="d13d99a0-757e-43c4-89b8-06e90462645f" providerId="ADAL" clId="{F4227529-A20F-4E12-A55E-5B196ECD8DD9}" dt="2025-08-25T06:58:25.144" v="145"/>
          <ac:spMkLst>
            <pc:docMk/>
            <pc:sldMk cId="3431232357" sldId="3174"/>
            <ac:spMk id="13" creationId="{EF430283-3CF2-F390-8748-B2DAB5FC88B9}"/>
          </ac:spMkLst>
        </pc:spChg>
        <pc:spChg chg="add mod">
          <ac:chgData name="ALFONSO LLANO VELARDE" userId="d13d99a0-757e-43c4-89b8-06e90462645f" providerId="ADAL" clId="{F4227529-A20F-4E12-A55E-5B196ECD8DD9}" dt="2025-08-25T06:59:00.034" v="150" actId="3626"/>
          <ac:spMkLst>
            <pc:docMk/>
            <pc:sldMk cId="3431232357" sldId="3174"/>
            <ac:spMk id="15" creationId="{43214B58-DB48-70AF-A643-1B09DDDA078D}"/>
          </ac:spMkLst>
        </pc:spChg>
        <pc:spChg chg="add mod">
          <ac:chgData name="ALFONSO LLANO VELARDE" userId="d13d99a0-757e-43c4-89b8-06e90462645f" providerId="ADAL" clId="{F4227529-A20F-4E12-A55E-5B196ECD8DD9}" dt="2025-08-25T09:00:24.105" v="429" actId="1076"/>
          <ac:spMkLst>
            <pc:docMk/>
            <pc:sldMk cId="3431232357" sldId="3174"/>
            <ac:spMk id="17" creationId="{81725B24-D948-3685-6F6E-1BE4433BB9AE}"/>
          </ac:spMkLst>
        </pc:spChg>
        <pc:spChg chg="add mod">
          <ac:chgData name="ALFONSO LLANO VELARDE" userId="d13d99a0-757e-43c4-89b8-06e90462645f" providerId="ADAL" clId="{F4227529-A20F-4E12-A55E-5B196ECD8DD9}" dt="2025-08-25T09:00:08.858" v="425" actId="108"/>
          <ac:spMkLst>
            <pc:docMk/>
            <pc:sldMk cId="3431232357" sldId="3174"/>
            <ac:spMk id="19" creationId="{B4D64522-88FD-3B8E-9F18-03BAF3E10E68}"/>
          </ac:spMkLst>
        </pc:spChg>
        <pc:spChg chg="add del mod">
          <ac:chgData name="ALFONSO LLANO VELARDE" userId="d13d99a0-757e-43c4-89b8-06e90462645f" providerId="ADAL" clId="{F4227529-A20F-4E12-A55E-5B196ECD8DD9}" dt="2025-08-25T09:00:28.475" v="431"/>
          <ac:spMkLst>
            <pc:docMk/>
            <pc:sldMk cId="3431232357" sldId="3174"/>
            <ac:spMk id="21" creationId="{40E8283B-7807-F5B8-2CEE-6A23081E58C9}"/>
          </ac:spMkLst>
        </pc:spChg>
        <pc:spChg chg="add del mod">
          <ac:chgData name="ALFONSO LLANO VELARDE" userId="d13d99a0-757e-43c4-89b8-06e90462645f" providerId="ADAL" clId="{F4227529-A20F-4E12-A55E-5B196ECD8DD9}" dt="2025-08-25T09:05:55.478" v="474" actId="478"/>
          <ac:spMkLst>
            <pc:docMk/>
            <pc:sldMk cId="3431232357" sldId="3174"/>
            <ac:spMk id="23" creationId="{A2E51DD3-B5E1-040B-7EC7-D1A129460D82}"/>
          </ac:spMkLst>
        </pc:spChg>
        <pc:picChg chg="add del">
          <ac:chgData name="ALFONSO LLANO VELARDE" userId="d13d99a0-757e-43c4-89b8-06e90462645f" providerId="ADAL" clId="{F4227529-A20F-4E12-A55E-5B196ECD8DD9}" dt="2025-08-25T06:51:34.136" v="82" actId="478"/>
          <ac:picMkLst>
            <pc:docMk/>
            <pc:sldMk cId="3431232357" sldId="3174"/>
            <ac:picMk id="5" creationId="{B270EB1F-7568-137A-5E97-B6EF65B59D8E}"/>
          </ac:picMkLst>
        </pc:picChg>
      </pc:sldChg>
      <pc:sldChg chg="addSp delSp modSp new mod">
        <pc:chgData name="ALFONSO LLANO VELARDE" userId="d13d99a0-757e-43c4-89b8-06e90462645f" providerId="ADAL" clId="{F4227529-A20F-4E12-A55E-5B196ECD8DD9}" dt="2025-08-25T15:49:35.938" v="484" actId="20577"/>
        <pc:sldMkLst>
          <pc:docMk/>
          <pc:sldMk cId="2701751645" sldId="3175"/>
        </pc:sldMkLst>
        <pc:spChg chg="add mod">
          <ac:chgData name="ALFONSO LLANO VELARDE" userId="d13d99a0-757e-43c4-89b8-06e90462645f" providerId="ADAL" clId="{F4227529-A20F-4E12-A55E-5B196ECD8DD9}" dt="2025-08-25T15:49:35.938" v="484" actId="20577"/>
          <ac:spMkLst>
            <pc:docMk/>
            <pc:sldMk cId="2701751645" sldId="3175"/>
            <ac:spMk id="2" creationId="{5CED9939-DC69-7878-BABD-D409BB8D77FD}"/>
          </ac:spMkLst>
        </pc:spChg>
        <pc:spChg chg="add del mod">
          <ac:chgData name="ALFONSO LLANO VELARDE" userId="d13d99a0-757e-43c4-89b8-06e90462645f" providerId="ADAL" clId="{F4227529-A20F-4E12-A55E-5B196ECD8DD9}" dt="2025-08-25T07:24:19.034" v="165" actId="478"/>
          <ac:spMkLst>
            <pc:docMk/>
            <pc:sldMk cId="2701751645" sldId="3175"/>
            <ac:spMk id="4" creationId="{046C259B-C705-169C-776B-11EB36425AC0}"/>
          </ac:spMkLst>
        </pc:spChg>
        <pc:spChg chg="add del mod">
          <ac:chgData name="ALFONSO LLANO VELARDE" userId="d13d99a0-757e-43c4-89b8-06e90462645f" providerId="ADAL" clId="{F4227529-A20F-4E12-A55E-5B196ECD8DD9}" dt="2025-08-25T07:25:51.995" v="183"/>
          <ac:spMkLst>
            <pc:docMk/>
            <pc:sldMk cId="2701751645" sldId="3175"/>
            <ac:spMk id="6" creationId="{543A047D-762B-0A75-D8AF-80E5BE24C944}"/>
          </ac:spMkLst>
        </pc:spChg>
        <pc:spChg chg="add del mod">
          <ac:chgData name="ALFONSO LLANO VELARDE" userId="d13d99a0-757e-43c4-89b8-06e90462645f" providerId="ADAL" clId="{F4227529-A20F-4E12-A55E-5B196ECD8DD9}" dt="2025-08-25T07:26:25.843" v="189"/>
          <ac:spMkLst>
            <pc:docMk/>
            <pc:sldMk cId="2701751645" sldId="3175"/>
            <ac:spMk id="8" creationId="{44D92378-97DA-08D9-BB76-3734944DEC04}"/>
          </ac:spMkLst>
        </pc:spChg>
        <pc:spChg chg="add mod">
          <ac:chgData name="ALFONSO LLANO VELARDE" userId="d13d99a0-757e-43c4-89b8-06e90462645f" providerId="ADAL" clId="{F4227529-A20F-4E12-A55E-5B196ECD8DD9}" dt="2025-08-25T07:30:59.477" v="299" actId="1076"/>
          <ac:spMkLst>
            <pc:docMk/>
            <pc:sldMk cId="2701751645" sldId="3175"/>
            <ac:spMk id="10" creationId="{CAF4E17F-42E8-F9D7-5BBE-BF3F195A31BE}"/>
          </ac:spMkLst>
        </pc:spChg>
        <pc:spChg chg="add del mod">
          <ac:chgData name="ALFONSO LLANO VELARDE" userId="d13d99a0-757e-43c4-89b8-06e90462645f" providerId="ADAL" clId="{F4227529-A20F-4E12-A55E-5B196ECD8DD9}" dt="2025-08-25T07:37:27.502" v="348" actId="478"/>
          <ac:spMkLst>
            <pc:docMk/>
            <pc:sldMk cId="2701751645" sldId="3175"/>
            <ac:spMk id="12" creationId="{AC79CBB5-44E0-A82B-07F3-70BF7190ED91}"/>
          </ac:spMkLst>
        </pc:spChg>
        <pc:spChg chg="add del mod">
          <ac:chgData name="ALFONSO LLANO VELARDE" userId="d13d99a0-757e-43c4-89b8-06e90462645f" providerId="ADAL" clId="{F4227529-A20F-4E12-A55E-5B196ECD8DD9}" dt="2025-08-25T07:37:25.156" v="347" actId="478"/>
          <ac:spMkLst>
            <pc:docMk/>
            <pc:sldMk cId="2701751645" sldId="3175"/>
            <ac:spMk id="14" creationId="{16504FDF-CB53-A13C-2FE8-9220A535BF4F}"/>
          </ac:spMkLst>
        </pc:spChg>
        <pc:spChg chg="add mod">
          <ac:chgData name="ALFONSO LLANO VELARDE" userId="d13d99a0-757e-43c4-89b8-06e90462645f" providerId="ADAL" clId="{F4227529-A20F-4E12-A55E-5B196ECD8DD9}" dt="2025-08-25T07:35:09.018" v="346" actId="1076"/>
          <ac:spMkLst>
            <pc:docMk/>
            <pc:sldMk cId="2701751645" sldId="3175"/>
            <ac:spMk id="16" creationId="{884B3DB1-D0D4-84F8-F597-24042EABEC6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4.xm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5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David\AppData\Local\Microsoft\Windows\INetCache\Content.Outlook\F60Q8OAW\Escenarios%202021-2025%20Plan%20Equity.xlsx" TargetMode="External"/><Relationship Id="rId1" Type="http://schemas.openxmlformats.org/officeDocument/2006/relationships/themeOverride" Target="../theme/themeOverride2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48505036856478"/>
          <c:y val="9.3282065155526786E-4"/>
          <c:w val="0.66784286445248042"/>
          <c:h val="0.773815953660007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68-4D4C-BC8F-CB720F158668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68-4D4C-BC8F-CB720F158668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568-4D4C-BC8F-CB720F158668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568-4D4C-BC8F-CB720F158668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568-4D4C-BC8F-CB720F158668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568-4D4C-BC8F-CB720F15866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68-4D4C-BC8F-CB720F1586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Goh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68-4D4C-BC8F-CB720F1586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5026682644717865E-2"/>
          <c:y val="0.77860949243849853"/>
          <c:w val="0.90109582154194889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04063260948756"/>
          <c:y val="0.11150986875629891"/>
          <c:w val="0.61853811639247824"/>
          <c:h val="0.61512360008606148"/>
        </c:manualLayout>
      </c:layout>
      <c:lineChart>
        <c:grouping val="standard"/>
        <c:varyColors val="0"/>
        <c:ser>
          <c:idx val="0"/>
          <c:order val="0"/>
          <c:tx>
            <c:strRef>
              <c:f>'JUL2025'!$C$86</c:f>
              <c:strCache>
                <c:ptCount val="1"/>
                <c:pt idx="0">
                  <c:v>Eur90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'JUL2025'!$C$87:$C$93</c:f>
              <c:numCache>
                <c:formatCode>General</c:formatCode>
                <c:ptCount val="7"/>
                <c:pt idx="0">
                  <c:v>3.9089999999999998</c:v>
                </c:pt>
                <c:pt idx="1">
                  <c:v>3.8919999999999999</c:v>
                </c:pt>
                <c:pt idx="2">
                  <c:v>3.7109999999999999</c:v>
                </c:pt>
                <c:pt idx="3">
                  <c:v>3.2789999999999999</c:v>
                </c:pt>
                <c:pt idx="4">
                  <c:v>2.714</c:v>
                </c:pt>
                <c:pt idx="5">
                  <c:v>2.3359999999999999</c:v>
                </c:pt>
                <c:pt idx="6">
                  <c:v>2.008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E-4303-9823-2E87736FBD83}"/>
            </c:ext>
          </c:extLst>
        </c:ser>
        <c:ser>
          <c:idx val="1"/>
          <c:order val="1"/>
          <c:tx>
            <c:strRef>
              <c:f>'JUL2025'!$D$86</c:f>
              <c:strCache>
                <c:ptCount val="1"/>
                <c:pt idx="0">
                  <c:v>Tipo Trivium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'JUL2025'!$D$87:$D$93</c:f>
              <c:numCache>
                <c:formatCode>General</c:formatCode>
                <c:ptCount val="7"/>
                <c:pt idx="0">
                  <c:v>5.0289999999999999</c:v>
                </c:pt>
                <c:pt idx="1">
                  <c:v>5.0119999999999996</c:v>
                </c:pt>
                <c:pt idx="2">
                  <c:v>4.5010000000000003</c:v>
                </c:pt>
                <c:pt idx="3">
                  <c:v>3.9489999999999998</c:v>
                </c:pt>
                <c:pt idx="4">
                  <c:v>3.3639999999999999</c:v>
                </c:pt>
                <c:pt idx="5">
                  <c:v>2.9750000000000001</c:v>
                </c:pt>
                <c:pt idx="6">
                  <c:v>2.4609999999999999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E-4303-9823-2E87736FBD83}"/>
            </c:ext>
          </c:extLst>
        </c:ser>
        <c:ser>
          <c:idx val="2"/>
          <c:order val="2"/>
          <c:tx>
            <c:strRef>
              <c:f>'JUL2025'!$E$86</c:f>
              <c:strCache>
                <c:ptCount val="1"/>
                <c:pt idx="0">
                  <c:v>Tipo JD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'JUL2025'!$E$87:$E$93</c:f>
              <c:numCache>
                <c:formatCode>General</c:formatCode>
                <c:ptCount val="7"/>
                <c:pt idx="0">
                  <c:v>5.26</c:v>
                </c:pt>
                <c:pt idx="1">
                  <c:v>5.24</c:v>
                </c:pt>
                <c:pt idx="2">
                  <c:v>5.0599999999999996</c:v>
                </c:pt>
                <c:pt idx="3">
                  <c:v>4.8600000000000003</c:v>
                </c:pt>
                <c:pt idx="4">
                  <c:v>4.1100000000000003</c:v>
                </c:pt>
                <c:pt idx="5">
                  <c:v>3.72</c:v>
                </c:pt>
                <c:pt idx="6">
                  <c:v>3.23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E-4303-9823-2E87736F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323103"/>
        <c:axId val="1048322143"/>
      </c:lineChart>
      <c:dateAx>
        <c:axId val="10483231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2143"/>
        <c:crosses val="autoZero"/>
        <c:auto val="1"/>
        <c:lblOffset val="100"/>
        <c:baseTimeUnit val="months"/>
      </c:dateAx>
      <c:valAx>
        <c:axId val="10483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3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944356955380576"/>
          <c:y val="0.88301983085447655"/>
          <c:w val="0.77388976377952756"/>
          <c:h val="0.109376640419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391E-49B5-B191-F8DA1E5C2E35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46,20%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391E-49B5-B191-F8DA1E5C2E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391E-49B5-B191-F8DA1E5C2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CC52-428E-8249-60AC03644A2F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49,69%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CC52-428E-8249-60AC03644A2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CC52-428E-8249-60AC03644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96344013137731E-2"/>
          <c:y val="0.10278977414849133"/>
          <c:w val="0.93670365598686223"/>
          <c:h val="0.79441990580399546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Gráficos!$C$171</c:f>
              <c:numCache>
                <c:formatCode>General</c:formatCode>
                <c:ptCount val="1"/>
                <c:pt idx="0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5-4476-9E62-1C8E9506F7C8}"/>
            </c:ext>
          </c:extLst>
        </c:ser>
        <c:ser>
          <c:idx val="1"/>
          <c:order val="1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Gráficos!$C$172</c:f>
              <c:numCache>
                <c:formatCode>General</c:formatCode>
                <c:ptCount val="1"/>
                <c:pt idx="0">
                  <c:v>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F5-4476-9E62-1C8E9506F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99E7-4812-8F1E-1DCF137D79AA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56,21%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9E7-4812-8F1E-1DCF137D79A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99E7-4812-8F1E-1DCF137D7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0011399347984533"/>
          <c:y val="7.9247281967591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FACTURACION VS PRESUPUESTO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Gráficos!$A$249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4974401347979651E-2"/>
                  <c:y val="-0.12416313781511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Gráficos!$B$249:$G$249</c:f>
              <c:numCache>
                <c:formatCode>#,##0.00</c:formatCode>
                <c:ptCount val="6"/>
                <c:pt idx="0">
                  <c:v>124433</c:v>
                </c:pt>
                <c:pt idx="1">
                  <c:v>138938</c:v>
                </c:pt>
                <c:pt idx="2">
                  <c:v>90327</c:v>
                </c:pt>
                <c:pt idx="3">
                  <c:v>161853</c:v>
                </c:pt>
                <c:pt idx="4">
                  <c:v>228414</c:v>
                </c:pt>
                <c:pt idx="5">
                  <c:v>264420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D-41A2-A6A4-2D84A224E105}"/>
            </c:ext>
          </c:extLst>
        </c:ser>
        <c:ser>
          <c:idx val="1"/>
          <c:order val="1"/>
          <c:tx>
            <c:strRef>
              <c:f>Gráficos!$A$250</c:f>
              <c:strCache>
                <c:ptCount val="1"/>
                <c:pt idx="0">
                  <c:v> PRESUPUESTO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3528887592754607E-2"/>
                  <c:y val="8.46201595210965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D-41A2-A6A4-2D84A224E105}"/>
                </c:ext>
              </c:extLst>
            </c:dLbl>
            <c:dLbl>
              <c:idx val="2"/>
              <c:layout>
                <c:manualLayout>
                  <c:x val="5.8158355205599303E-2"/>
                  <c:y val="1.2625919060333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D-41A2-A6A4-2D84A224E105}"/>
                </c:ext>
              </c:extLst>
            </c:dLbl>
            <c:dLbl>
              <c:idx val="3"/>
              <c:layout>
                <c:manualLayout>
                  <c:x val="-1.2376624218269088E-2"/>
                  <c:y val="7.38210234519820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Gráficos!$B$250:$G$250</c:f>
              <c:numCache>
                <c:formatCode>_(* #,##0.00_);_(* \(#,##0.00\);_(* "-"??_);_(@_)</c:formatCode>
                <c:ptCount val="6"/>
                <c:pt idx="0">
                  <c:v>86102</c:v>
                </c:pt>
                <c:pt idx="1">
                  <c:v>112292</c:v>
                </c:pt>
                <c:pt idx="2">
                  <c:v>61168.82</c:v>
                </c:pt>
                <c:pt idx="3">
                  <c:v>163236.44</c:v>
                </c:pt>
                <c:pt idx="4">
                  <c:v>182968</c:v>
                </c:pt>
                <c:pt idx="5">
                  <c:v>179380.7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D-41A2-A6A4-2D84A224E10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563983"/>
        <c:axId val="753564943"/>
      </c:lineChart>
      <c:catAx>
        <c:axId val="75356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4943"/>
        <c:crosses val="autoZero"/>
        <c:auto val="1"/>
        <c:lblAlgn val="ctr"/>
        <c:lblOffset val="100"/>
        <c:noMultiLvlLbl val="0"/>
      </c:catAx>
      <c:valAx>
        <c:axId val="7535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9875-438B-9FEB-CE88C63246A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75-438B-9FEB-CE88C63246A6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75-438B-9FEB-CE88C63246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75-438B-9FEB-CE88C6324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r>
              <a:rPr lang="es-ES" sz="1400" b="1"/>
              <a:t>jun 2025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0393554099150782"/>
          <c:y val="9.1324200913242004E-2"/>
          <c:w val="0.69606445900849223"/>
          <c:h val="0.90432702761469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F-4E1A-A7FE-AD4AC1393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F-4E1A-A7FE-AD4AC139301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F-4E1A-A7FE-AD4AC1393018}"/>
              </c:ext>
            </c:extLst>
          </c:dPt>
          <c:dLbls>
            <c:dLbl>
              <c:idx val="1"/>
              <c:layout>
                <c:manualLayout>
                  <c:x val="3.1708599889453522E-2"/>
                  <c:y val="-3.20974809375632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8281204370525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BF-4E1A-A7FE-AD4AC1393018}"/>
                </c:ext>
              </c:extLst>
            </c:dLbl>
            <c:dLbl>
              <c:idx val="2"/>
              <c:layout>
                <c:manualLayout>
                  <c:x val="-2.077546231971897E-3"/>
                  <c:y val="-0.1439328432161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70621919931609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'!$L$15:$L$17</c:f>
              <c:numCache>
                <c:formatCode>_-* #,##0\ [$€-C0A]_-;\-* #,##0\ [$€-C0A]_-;_-* "-"??\ [$€-C0A]_-;_-@_-</c:formatCode>
                <c:ptCount val="3"/>
                <c:pt idx="0">
                  <c:v>551486</c:v>
                </c:pt>
                <c:pt idx="1">
                  <c:v>10265544</c:v>
                </c:pt>
                <c:pt idx="2">
                  <c:v>16682184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BF-4E1A-A7FE-AD4AC13930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2082729992754862E-2"/>
                  <c:y val="3.751198094273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'!$M$15:$M$17</c:f>
              <c:numCache>
                <c:formatCode>0.00%</c:formatCode>
                <c:ptCount val="3"/>
                <c:pt idx="0">
                  <c:v>2.0054609560840538E-2</c:v>
                </c:pt>
                <c:pt idx="1">
                  <c:v>0.37330317877449154</c:v>
                </c:pt>
                <c:pt idx="2">
                  <c:v>0.60664221166466792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BF-4E1A-A7FE-AD4AC13930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Gotham book"/>
        </a:defRPr>
      </a:pPr>
      <a:endParaRPr lang="es-E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831-45C1-B311-A534E5C2519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31-45C1-B311-A534E5C25194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31-45C1-B311-A534E5C2519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1-45C1-B311-A534E5C2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58B-44AF-AFC8-6297F66526E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8B-44AF-AFC8-6297F66526EA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8B-44AF-AFC8-6297F66526E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8B-44AF-AFC8-6297F6652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851353154836403E-2"/>
          <c:y val="0"/>
          <c:w val="0.76795769745456111"/>
          <c:h val="0.67487621674143117"/>
        </c:manualLayout>
      </c:layou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>
      <a:noFill/>
    </a:ln>
  </c:spPr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2683219307768044"/>
          <c:y val="7.512112012725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68985901842777E-2"/>
          <c:y val="7.5513561887281311E-2"/>
          <c:w val="0.64126955933299834"/>
          <c:h val="0.88462245790386651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AC-45F3-8970-492731EC1AFF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C-45F3-8970-492731EC1AFF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AC-45F3-8970-492731EC1AF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AC-45F3-8970-492731EC1AFF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5AC-45F3-8970-492731EC1AFF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5AC-45F3-8970-492731EC1AFF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5AC-45F3-8970-492731EC1A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5AC-45F3-8970-492731EC1A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45521437507786"/>
          <c:y val="0.14102740264316729"/>
          <c:w val="0.28515434779110205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b="1" dirty="0">
                <a:latin typeface="Ghotam book"/>
              </a:rPr>
              <a:t>jul</a:t>
            </a:r>
            <a:r>
              <a:rPr lang="es-ES" sz="1400" b="1" dirty="0"/>
              <a:t> </a:t>
            </a:r>
            <a:r>
              <a:rPr lang="es-ES" sz="1400" b="1" dirty="0">
                <a:latin typeface="Ghotam book"/>
              </a:rPr>
              <a:t>2025</a:t>
            </a:r>
          </a:p>
        </c:rich>
      </c:tx>
      <c:layout>
        <c:manualLayout>
          <c:xMode val="edge"/>
          <c:yMode val="edge"/>
          <c:x val="0.460342038269821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1233812580295361"/>
          <c:y val="4.9981145265887532E-2"/>
          <c:w val="0.68766187419704639"/>
          <c:h val="0.9000377094682249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E-4630-B378-F4E13FAE87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E-4630-B378-F4E13FAE87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E-4630-B378-F4E13FAE878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7163861544818"/>
                      <c:h val="0.146762817462560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4E-4630-B378-F4E13FAE8786}"/>
                </c:ext>
              </c:extLst>
            </c:dLbl>
            <c:dLbl>
              <c:idx val="1"/>
              <c:layout>
                <c:manualLayout>
                  <c:x val="-0.12127881034413152"/>
                  <c:y val="-0.1438795098420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29453547089346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4E-4630-B378-F4E13FAE8786}"/>
                </c:ext>
              </c:extLst>
            </c:dLbl>
            <c:dLbl>
              <c:idx val="2"/>
              <c:layout>
                <c:manualLayout>
                  <c:x val="-6.8903439570006775E-2"/>
                  <c:y val="-0.13924350270412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04407207994017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4E-4630-B378-F4E13FAE8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'JUL2025'!$L$20:$L$22</c:f>
              <c:numCache>
                <c:formatCode>_-* #,##0\ [$€-C0A]_-;\-* #,##0\ [$€-C0A]_-;_-* "-"??\ [$€-C0A]_-;_-@_-</c:formatCode>
                <c:ptCount val="3"/>
                <c:pt idx="0">
                  <c:v>541632</c:v>
                </c:pt>
                <c:pt idx="1">
                  <c:v>9387196</c:v>
                </c:pt>
                <c:pt idx="2">
                  <c:v>13859452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4E-4630-B378-F4E13FAE87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'JUL2025'!$M$20:$M$22</c:f>
              <c:numCache>
                <c:formatCode>0.00%</c:formatCode>
                <c:ptCount val="3"/>
                <c:pt idx="0">
                  <c:v>2.2768859287010241E-2</c:v>
                </c:pt>
                <c:pt idx="1">
                  <c:v>0.3946143226832709</c:v>
                </c:pt>
                <c:pt idx="2">
                  <c:v>0.58261681802971887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4E-4630-B378-F4E13FAE87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0" baseline="0" dirty="0">
                <a:solidFill>
                  <a:schemeClr val="tx1"/>
                </a:solidFill>
                <a:latin typeface="Ghotam book"/>
              </a:rPr>
              <a:t>JUL 2024</a:t>
            </a:r>
            <a:endParaRPr lang="es-ES" sz="1600" b="0" dirty="0">
              <a:solidFill>
                <a:schemeClr val="tx1"/>
              </a:solidFill>
              <a:latin typeface="Ghotam book"/>
            </a:endParaRPr>
          </a:p>
        </c:rich>
      </c:tx>
      <c:layout>
        <c:manualLayout>
          <c:xMode val="edge"/>
          <c:yMode val="edge"/>
          <c:x val="0.39125475525614217"/>
          <c:y val="9.38270656360957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1220786694188"/>
          <c:y val="7.7937784528729556E-2"/>
          <c:w val="0.7514996282218358"/>
          <c:h val="0.702384734311794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DF-4881-8114-FAC68D56FC7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DF-4881-8114-FAC68D56FC7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DF-4881-8114-FAC68D56FC7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DF-4881-8114-FAC68D56FC7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DF-4881-8114-FAC68D56FC7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DF-4881-8114-FAC68D56FC7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DF-4881-8114-FAC68D56F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'[1]PTT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'[1]PTT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DF-4881-8114-FAC68D56FC7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0.77860949243849853"/>
          <c:w val="1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1" dirty="0">
                <a:solidFill>
                  <a:schemeClr val="tx1"/>
                </a:solidFill>
                <a:latin typeface="Ghotam book"/>
              </a:rPr>
              <a:t>Jul 2025</a:t>
            </a:r>
          </a:p>
        </c:rich>
      </c:tx>
      <c:layout>
        <c:manualLayout>
          <c:xMode val="edge"/>
          <c:yMode val="edge"/>
          <c:x val="0.60686480548559185"/>
          <c:y val="4.1725947293540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7012578243089861E-2"/>
          <c:y val="3.9164587655197203E-2"/>
          <c:w val="0.64530960547369343"/>
          <c:h val="0.92418685894305597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D-4A30-B6C5-FCA6115FF387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D-4A30-B6C5-FCA6115FF387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0D-4A30-B6C5-FCA6115FF38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0D-4A30-B6C5-FCA6115FF387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80D-4A30-B6C5-FCA6115FF387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80D-4A30-B6C5-FCA6115FF387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80D-4A30-B6C5-FCA6115FF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0D-4A30-B6C5-FCA6115FF3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72194310136718964"/>
          <c:y val="0.14102740264316729"/>
          <c:w val="0.27805684715145662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DIC</a:t>
            </a:r>
            <a:r>
              <a:rPr lang="en-US" sz="1600" baseline="0" dirty="0">
                <a:solidFill>
                  <a:schemeClr val="tx1"/>
                </a:solidFill>
              </a:rPr>
              <a:t> 2023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51667442192579505"/>
          <c:y val="4.261588642305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2946587926509185"/>
          <c:y val="0.15863211525007886"/>
          <c:w val="0.62995741545933182"/>
          <c:h val="0.76171034463423348"/>
        </c:manualLayout>
      </c:layout>
      <c:doughnutChart>
        <c:varyColors val="1"/>
        <c:ser>
          <c:idx val="0"/>
          <c:order val="0"/>
          <c:tx>
            <c:strRef>
              <c:f>'JUL2025'!$D$54</c:f>
              <c:strCache>
                <c:ptCount val="1"/>
                <c:pt idx="0">
                  <c:v>limite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C-4CAF-9E91-C555A8CD8E30}"/>
              </c:ext>
            </c:extLst>
          </c:dPt>
          <c:dPt>
            <c:idx val="1"/>
            <c:bubble3D val="0"/>
            <c:spPr>
              <a:solidFill>
                <a:schemeClr val="accent6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C-4CAF-9E91-C555A8CD8E30}"/>
              </c:ext>
            </c:extLst>
          </c:dPt>
          <c:dPt>
            <c:idx val="2"/>
            <c:bubble3D val="0"/>
            <c:spPr>
              <a:solidFill>
                <a:schemeClr val="accent6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C-4CAF-9E91-C555A8CD8E30}"/>
              </c:ext>
            </c:extLst>
          </c:dPt>
          <c:dPt>
            <c:idx val="3"/>
            <c:bubble3D val="0"/>
            <c:spPr>
              <a:solidFill>
                <a:schemeClr val="accent6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C-4CAF-9E91-C555A8CD8E30}"/>
              </c:ext>
            </c:extLst>
          </c:dPt>
          <c:dPt>
            <c:idx val="4"/>
            <c:bubble3D val="0"/>
            <c:spPr>
              <a:solidFill>
                <a:schemeClr val="accent6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C-4CAF-9E91-C555A8CD8E30}"/>
              </c:ext>
            </c:extLst>
          </c:dPt>
          <c:dPt>
            <c:idx val="5"/>
            <c:bubble3D val="0"/>
            <c:spPr>
              <a:solidFill>
                <a:schemeClr val="accent6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C-4CAF-9E91-C555A8CD8E30}"/>
              </c:ext>
            </c:extLst>
          </c:dPt>
          <c:dPt>
            <c:idx val="6"/>
            <c:bubble3D val="0"/>
            <c:spPr>
              <a:solidFill>
                <a:schemeClr val="accent6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C-4CAF-9E91-C555A8CD8E30}"/>
              </c:ext>
            </c:extLst>
          </c:dPt>
          <c:dPt>
            <c:idx val="7"/>
            <c:bubble3D val="0"/>
            <c:spPr>
              <a:solidFill>
                <a:schemeClr val="accent6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C-4CAF-9E91-C555A8CD8E30}"/>
              </c:ext>
            </c:extLst>
          </c:dPt>
          <c:dPt>
            <c:idx val="8"/>
            <c:bubble3D val="0"/>
            <c:spPr>
              <a:solidFill>
                <a:schemeClr val="accent6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C-4CAF-9E91-C555A8CD8E30}"/>
              </c:ext>
            </c:extLst>
          </c:dPt>
          <c:dPt>
            <c:idx val="9"/>
            <c:bubble3D val="0"/>
            <c:spPr>
              <a:solidFill>
                <a:schemeClr val="accent6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C-4CAF-9E91-C555A8CD8E30}"/>
              </c:ext>
            </c:extLst>
          </c:dPt>
          <c:dLbls>
            <c:dLbl>
              <c:idx val="9"/>
              <c:layout>
                <c:manualLayout>
                  <c:x val="2.2137209361972641E-2"/>
                  <c:y val="-2.42767472726890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3C-4CAF-9E91-C555A8CD8E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'JUL2025'!$B$55:$C$64</c:f>
              <c:multiLvlStrCache>
                <c:ptCount val="10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Sabadell</c:v>
                  </c:pt>
                  <c:pt idx="4">
                    <c:v>Unicaja</c:v>
                  </c:pt>
                  <c:pt idx="5">
                    <c:v>Globalcaja</c:v>
                  </c:pt>
                  <c:pt idx="6">
                    <c:v>Ibercaja</c:v>
                  </c:pt>
                  <c:pt idx="7">
                    <c:v>Bankinter</c:v>
                  </c:pt>
                  <c:pt idx="8">
                    <c:v>B.Pueyo</c:v>
                  </c:pt>
                  <c:pt idx="9">
                    <c:v>Eurocaja</c:v>
                  </c:pt>
                </c:lvl>
                <c:lvl>
                  <c:pt idx="0">
                    <c:v>24%</c:v>
                  </c:pt>
                  <c:pt idx="1">
                    <c:v>21%</c:v>
                  </c:pt>
                  <c:pt idx="2">
                    <c:v>17%</c:v>
                  </c:pt>
                  <c:pt idx="3">
                    <c:v>9%</c:v>
                  </c:pt>
                  <c:pt idx="4">
                    <c:v>7%</c:v>
                  </c:pt>
                  <c:pt idx="5">
                    <c:v>7%</c:v>
                  </c:pt>
                  <c:pt idx="6">
                    <c:v>5%</c:v>
                  </c:pt>
                  <c:pt idx="7">
                    <c:v>5%</c:v>
                  </c:pt>
                  <c:pt idx="8">
                    <c:v>3%</c:v>
                  </c:pt>
                  <c:pt idx="9">
                    <c:v>2%</c:v>
                  </c:pt>
                </c:lvl>
              </c:multiLvlStrCache>
            </c:multiLvlStrRef>
          </c:cat>
          <c:val>
            <c:numRef>
              <c:f>'JUL2025'!$D$55:$D$64</c:f>
              <c:numCache>
                <c:formatCode>_-* #,##0\ [$€-C0A]_-;\-* #,##0\ [$€-C0A]_-;_-* "-"??\ [$€-C0A]_-;_-@_-</c:formatCode>
                <c:ptCount val="10"/>
                <c:pt idx="0">
                  <c:v>7000000</c:v>
                </c:pt>
                <c:pt idx="1">
                  <c:v>6000000</c:v>
                </c:pt>
                <c:pt idx="2">
                  <c:v>5000000</c:v>
                </c:pt>
                <c:pt idx="3">
                  <c:v>2500000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1500000</c:v>
                </c:pt>
                <c:pt idx="8">
                  <c:v>1000000</c:v>
                </c:pt>
                <c:pt idx="9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73C-4CAF-9E91-C555A8CD8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2.9578126204677826E-2"/>
          <c:w val="0.34905384960348051"/>
          <c:h val="0.81192303248292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Ghotam book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svg"/><Relationship Id="rId1" Type="http://schemas.openxmlformats.org/officeDocument/2006/relationships/image" Target="../media/image59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image" Target="../media/image26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0.03388</cdr:x>
      <cdr:y>0</cdr:y>
    </cdr:from>
    <cdr:to>
      <cdr:x>0.37856</cdr:x>
      <cdr:y>1</cdr:y>
    </cdr:to>
    <cdr:pic>
      <cdr:nvPicPr>
        <cdr:cNvPr id="3" name="Imagen 2" descr="Un tractor color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11885995-6C49-930B-816D-108429C9B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2281" y="0"/>
          <a:ext cx="1244035" cy="102569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0.4968</cdr:x>
      <cdr:y>0.33651</cdr:y>
    </cdr:from>
    <cdr:to>
      <cdr:x>1</cdr:x>
      <cdr:y>0.72947</cdr:y>
    </cdr:to>
    <cdr:sp macro="" textlink="">
      <cdr:nvSpPr>
        <cdr:cNvPr id="4" name="CuadroTexto 140">
          <a:extLst xmlns:a="http://schemas.openxmlformats.org/drawingml/2006/main">
            <a:ext uri="{FF2B5EF4-FFF2-40B4-BE49-F238E27FC236}">
              <a16:creationId xmlns:a16="http://schemas.microsoft.com/office/drawing/2014/main" id="{4B2FF2FD-4452-FCCB-E324-405C43EE8F8A}"/>
            </a:ext>
          </a:extLst>
        </cdr:cNvPr>
        <cdr:cNvSpPr txBox="1"/>
      </cdr:nvSpPr>
      <cdr:spPr>
        <a:xfrm xmlns:a="http://schemas.openxmlformats.org/drawingml/2006/main">
          <a:off x="1793057" y="316276"/>
          <a:ext cx="181615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b="1" dirty="0">
              <a:latin typeface="Montserrat" panose="00000500000000000000" pitchFamily="2" charset="0"/>
            </a:rPr>
            <a:t>-157.971€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0.06686</cdr:x>
      <cdr:y>0.20196</cdr:y>
    </cdr:from>
    <cdr:to>
      <cdr:x>0.249</cdr:x>
      <cdr:y>0.83428</cdr:y>
    </cdr:to>
    <cdr:pic>
      <cdr:nvPicPr>
        <cdr:cNvPr id="2" name="Gráfico 5" descr="Clave con relleno sólido">
          <a:extLst xmlns:a="http://schemas.openxmlformats.org/drawingml/2006/main">
            <a:ext uri="{FF2B5EF4-FFF2-40B4-BE49-F238E27FC236}">
              <a16:creationId xmlns:a16="http://schemas.microsoft.com/office/drawing/2014/main" id="{39911E41-DA6D-48BB-CAAE-99751A2830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8747" y="216420"/>
          <a:ext cx="677577" cy="67757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0.03481</cdr:x>
      <cdr:y>0.19914</cdr:y>
    </cdr:from>
    <cdr:to>
      <cdr:x>0.23757</cdr:x>
      <cdr:y>0.71368</cdr:y>
    </cdr:to>
    <cdr:pic>
      <cdr:nvPicPr>
        <cdr:cNvPr id="4" name="Imagen 3" descr="Tractor en un fondo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3E628536-7565-5157-B286-47A77B356B7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5625" y="202044"/>
          <a:ext cx="731803" cy="5220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0.26302</cdr:x>
      <cdr:y>0.3808</cdr:y>
    </cdr:from>
    <cdr:to>
      <cdr:x>0.33611</cdr:x>
      <cdr:y>0.64233</cdr:y>
    </cdr:to>
    <cdr:sp macro="" textlink="">
      <cdr:nvSpPr>
        <cdr:cNvPr id="5" name="Cruz 4">
          <a:extLst xmlns:a="http://schemas.openxmlformats.org/drawingml/2006/main">
            <a:ext uri="{FF2B5EF4-FFF2-40B4-BE49-F238E27FC236}">
              <a16:creationId xmlns:a16="http://schemas.microsoft.com/office/drawing/2014/main" id="{9152F218-3DEC-C7BD-A14A-B2F93BF09ECB}"/>
            </a:ext>
          </a:extLst>
        </cdr:cNvPr>
        <cdr:cNvSpPr/>
      </cdr:nvSpPr>
      <cdr:spPr>
        <a:xfrm xmlns:a="http://schemas.openxmlformats.org/drawingml/2006/main">
          <a:off x="949296" y="386345"/>
          <a:ext cx="263798" cy="265339"/>
        </a:xfrm>
        <a:prstGeom xmlns:a="http://schemas.openxmlformats.org/drawingml/2006/main" prst="plus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0.31364</cdr:x>
      <cdr:y>0.17174</cdr:y>
    </cdr:from>
    <cdr:to>
      <cdr:x>0.63936</cdr:x>
      <cdr:y>0.82404</cdr:y>
    </cdr:to>
    <cdr:pic>
      <cdr:nvPicPr>
        <cdr:cNvPr id="6" name="Imagen 5" descr="Una caricatura de una persona&#10;&#10;Descripción generada automáticamente con confianza baja">
          <a:extLst xmlns:a="http://schemas.openxmlformats.org/drawingml/2006/main">
            <a:ext uri="{FF2B5EF4-FFF2-40B4-BE49-F238E27FC236}">
              <a16:creationId xmlns:a16="http://schemas.microsoft.com/office/drawing/2014/main" id="{DB843D37-AF87-5E10-3A02-433F7D41496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31980" y="174246"/>
          <a:ext cx="1175592" cy="66180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0.07517</cdr:x>
      <cdr:y>0.2061</cdr:y>
    </cdr:from>
    <cdr:to>
      <cdr:x>0.32413</cdr:x>
      <cdr:y>0.8646</cdr:y>
    </cdr:to>
    <cdr:pic>
      <cdr:nvPicPr>
        <cdr:cNvPr id="3" name="Imagen 2" descr="Imagen que contiene juguete, lego, luz, camioneta&#10;&#10;Descripción generada automáticamente">
          <a:extLst xmlns:a="http://schemas.openxmlformats.org/drawingml/2006/main">
            <a:ext uri="{FF2B5EF4-FFF2-40B4-BE49-F238E27FC236}">
              <a16:creationId xmlns:a16="http://schemas.microsoft.com/office/drawing/2014/main" id="{2928B81A-52BC-7EC9-C6CE-5CF620AA19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1321" y="164047"/>
          <a:ext cx="898541" cy="52414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0.03876</cdr:x>
      <cdr:y>0.82913</cdr:y>
    </cdr:from>
    <cdr:to>
      <cdr:x>0.12998</cdr:x>
      <cdr:y>0.93292</cdr:y>
    </cdr:to>
    <cdr:sp macro="" textlink="">
      <cdr:nvSpPr>
        <cdr:cNvPr id="2" name="Triángulo isósceles 1">
          <a:extLst xmlns:a="http://schemas.openxmlformats.org/drawingml/2006/main">
            <a:ext uri="{FF2B5EF4-FFF2-40B4-BE49-F238E27FC236}">
              <a16:creationId xmlns:a16="http://schemas.microsoft.com/office/drawing/2014/main" id="{2A25E0D4-827E-9FB7-9115-83A01FA8FD78}"/>
            </a:ext>
          </a:extLst>
        </cdr:cNvPr>
        <cdr:cNvSpPr/>
      </cdr:nvSpPr>
      <cdr:spPr>
        <a:xfrm xmlns:a="http://schemas.openxmlformats.org/drawingml/2006/main">
          <a:off x="98380" y="1085902"/>
          <a:ext cx="231532" cy="135933"/>
        </a:xfrm>
        <a:prstGeom xmlns:a="http://schemas.openxmlformats.org/drawingml/2006/main" prst="triangle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28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0.17403</cdr:x>
      <cdr:y>0.7885</cdr:y>
    </cdr:from>
    <cdr:to>
      <cdr:x>1</cdr:x>
      <cdr:y>1</cdr:y>
    </cdr:to>
    <cdr:sp macro="" textlink="">
      <cdr:nvSpPr>
        <cdr:cNvPr id="3" name="CuadroTexto 101">
          <a:extLst xmlns:a="http://schemas.openxmlformats.org/drawingml/2006/main">
            <a:ext uri="{FF2B5EF4-FFF2-40B4-BE49-F238E27FC236}">
              <a16:creationId xmlns:a16="http://schemas.microsoft.com/office/drawing/2014/main" id="{62A5F93E-441F-A34F-F199-585E992C6173}"/>
            </a:ext>
          </a:extLst>
        </cdr:cNvPr>
        <cdr:cNvSpPr txBox="1"/>
      </cdr:nvSpPr>
      <cdr:spPr>
        <a:xfrm xmlns:a="http://schemas.openxmlformats.org/drawingml/2006/main">
          <a:off x="826532" y="5149027"/>
          <a:ext cx="209645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1200" b="1" dirty="0">
              <a:solidFill>
                <a:srgbClr val="00B050"/>
              </a:solidFill>
              <a:latin typeface="Montserrat" panose="00000500000000000000" pitchFamily="2" charset="0"/>
            </a:rPr>
            <a:t>+ 4,03 MM € Budget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203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788F054-9AC5-4CF5-AD28-7C3D7038F8B8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203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15F1F2-26FD-464D-8B9C-D77B105074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94" y="1472842"/>
            <a:ext cx="1019992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989" y="4726842"/>
            <a:ext cx="89999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6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7439" y="479142"/>
            <a:ext cx="258748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4995" y="479142"/>
            <a:ext cx="761244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3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59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06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45" y="2243638"/>
            <a:ext cx="1034992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45" y="6022610"/>
            <a:ext cx="1034992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74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994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956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36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479144"/>
            <a:ext cx="10349925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58" y="2206137"/>
            <a:ext cx="507652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558" y="3287331"/>
            <a:ext cx="507652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4957" y="2206137"/>
            <a:ext cx="51015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4957" y="3287331"/>
            <a:ext cx="510152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17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526" y="1295769"/>
            <a:ext cx="607495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1526" y="1295769"/>
            <a:ext cx="607495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5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994" y="479144"/>
            <a:ext cx="1034992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94" y="2395710"/>
            <a:ext cx="1034992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994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BB23-D586-4B97-A859-8CAC3C5309A3}" type="datetimeFigureOut">
              <a:rPr lang="es-ES" smtClean="0"/>
              <a:t>25/08/2025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971" y="8341240"/>
            <a:ext cx="404997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939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7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46.jp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43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chart" Target="../charts/chart13.xml"/><Relationship Id="rId5" Type="http://schemas.openxmlformats.org/officeDocument/2006/relationships/image" Target="../media/image44.jpg"/><Relationship Id="rId15" Type="http://schemas.openxmlformats.org/officeDocument/2006/relationships/image" Target="../media/image50.png"/><Relationship Id="rId10" Type="http://schemas.openxmlformats.org/officeDocument/2006/relationships/chart" Target="../charts/chart12.xml"/><Relationship Id="rId19" Type="http://schemas.openxmlformats.org/officeDocument/2006/relationships/image" Target="../media/image54.png"/><Relationship Id="rId4" Type="http://schemas.openxmlformats.org/officeDocument/2006/relationships/image" Target="../media/image38.png"/><Relationship Id="rId9" Type="http://schemas.openxmlformats.org/officeDocument/2006/relationships/chart" Target="../charts/chart11.xml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jpg"/><Relationship Id="rId7" Type="http://schemas.openxmlformats.org/officeDocument/2006/relationships/image" Target="../media/image5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10" Type="http://schemas.openxmlformats.org/officeDocument/2006/relationships/chart" Target="../charts/chart18.xml"/><Relationship Id="rId4" Type="http://schemas.openxmlformats.org/officeDocument/2006/relationships/chart" Target="../charts/chart14.xml"/><Relationship Id="rId9" Type="http://schemas.openxmlformats.org/officeDocument/2006/relationships/chart" Target="../charts/char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0.png"/><Relationship Id="rId3" Type="http://schemas.openxmlformats.org/officeDocument/2006/relationships/chart" Target="../charts/chart22.xml"/><Relationship Id="rId7" Type="http://schemas.openxmlformats.org/officeDocument/2006/relationships/image" Target="../media/image63.svg"/><Relationship Id="rId12" Type="http://schemas.openxmlformats.org/officeDocument/2006/relationships/image" Target="../media/image68.svg"/><Relationship Id="rId17" Type="http://schemas.openxmlformats.org/officeDocument/2006/relationships/chart" Target="../charts/chart24.xml"/><Relationship Id="rId2" Type="http://schemas.openxmlformats.org/officeDocument/2006/relationships/chart" Target="../charts/chart2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9.png"/><Relationship Id="rId15" Type="http://schemas.openxmlformats.org/officeDocument/2006/relationships/image" Target="../media/image69.png"/><Relationship Id="rId10" Type="http://schemas.openxmlformats.org/officeDocument/2006/relationships/image" Target="../media/image66.svg"/><Relationship Id="rId4" Type="http://schemas.openxmlformats.org/officeDocument/2006/relationships/chart" Target="../charts/chart23.xml"/><Relationship Id="rId9" Type="http://schemas.openxmlformats.org/officeDocument/2006/relationships/image" Target="../media/image65.png"/><Relationship Id="rId1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0.xml"/><Relationship Id="rId13" Type="http://schemas.openxmlformats.org/officeDocument/2006/relationships/chart" Target="../charts/chart35.xml"/><Relationship Id="rId3" Type="http://schemas.openxmlformats.org/officeDocument/2006/relationships/image" Target="../media/image71.jpg"/><Relationship Id="rId7" Type="http://schemas.openxmlformats.org/officeDocument/2006/relationships/chart" Target="../charts/chart29.xml"/><Relationship Id="rId12" Type="http://schemas.openxmlformats.org/officeDocument/2006/relationships/chart" Target="../charts/chart34.xml"/><Relationship Id="rId17" Type="http://schemas.openxmlformats.org/officeDocument/2006/relationships/image" Target="../media/image72.png"/><Relationship Id="rId2" Type="http://schemas.openxmlformats.org/officeDocument/2006/relationships/chart" Target="../charts/chart25.xml"/><Relationship Id="rId16" Type="http://schemas.openxmlformats.org/officeDocument/2006/relationships/chart" Target="../charts/chart3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8.xml"/><Relationship Id="rId11" Type="http://schemas.openxmlformats.org/officeDocument/2006/relationships/chart" Target="../charts/chart33.xml"/><Relationship Id="rId5" Type="http://schemas.openxmlformats.org/officeDocument/2006/relationships/chart" Target="../charts/chart27.xml"/><Relationship Id="rId15" Type="http://schemas.openxmlformats.org/officeDocument/2006/relationships/chart" Target="../charts/chart37.xml"/><Relationship Id="rId10" Type="http://schemas.openxmlformats.org/officeDocument/2006/relationships/chart" Target="../charts/chart32.xml"/><Relationship Id="rId4" Type="http://schemas.openxmlformats.org/officeDocument/2006/relationships/chart" Target="../charts/chart26.xml"/><Relationship Id="rId9" Type="http://schemas.openxmlformats.org/officeDocument/2006/relationships/chart" Target="../charts/chart31.xml"/><Relationship Id="rId14" Type="http://schemas.openxmlformats.org/officeDocument/2006/relationships/chart" Target="../charts/chart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5.xml"/><Relationship Id="rId13" Type="http://schemas.openxmlformats.org/officeDocument/2006/relationships/chart" Target="../charts/chart50.xml"/><Relationship Id="rId18" Type="http://schemas.openxmlformats.org/officeDocument/2006/relationships/chart" Target="../charts/chart55.xml"/><Relationship Id="rId26" Type="http://schemas.openxmlformats.org/officeDocument/2006/relationships/chart" Target="../charts/chart58.xml"/><Relationship Id="rId3" Type="http://schemas.openxmlformats.org/officeDocument/2006/relationships/chart" Target="../charts/chart40.xml"/><Relationship Id="rId21" Type="http://schemas.openxmlformats.org/officeDocument/2006/relationships/image" Target="../media/image74.png"/><Relationship Id="rId7" Type="http://schemas.openxmlformats.org/officeDocument/2006/relationships/chart" Target="../charts/chart44.xml"/><Relationship Id="rId12" Type="http://schemas.openxmlformats.org/officeDocument/2006/relationships/chart" Target="../charts/chart49.xml"/><Relationship Id="rId17" Type="http://schemas.openxmlformats.org/officeDocument/2006/relationships/chart" Target="../charts/chart54.xml"/><Relationship Id="rId25" Type="http://schemas.openxmlformats.org/officeDocument/2006/relationships/chart" Target="../charts/chart57.xml"/><Relationship Id="rId2" Type="http://schemas.openxmlformats.org/officeDocument/2006/relationships/chart" Target="../charts/chart39.xml"/><Relationship Id="rId16" Type="http://schemas.openxmlformats.org/officeDocument/2006/relationships/chart" Target="../charts/chart53.xml"/><Relationship Id="rId20" Type="http://schemas.openxmlformats.org/officeDocument/2006/relationships/image" Target="../media/image49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3.xml"/><Relationship Id="rId11" Type="http://schemas.openxmlformats.org/officeDocument/2006/relationships/chart" Target="../charts/chart48.xml"/><Relationship Id="rId24" Type="http://schemas.openxmlformats.org/officeDocument/2006/relationships/chart" Target="../charts/chart56.xml"/><Relationship Id="rId5" Type="http://schemas.openxmlformats.org/officeDocument/2006/relationships/chart" Target="../charts/chart42.xml"/><Relationship Id="rId15" Type="http://schemas.openxmlformats.org/officeDocument/2006/relationships/chart" Target="../charts/chart52.xml"/><Relationship Id="rId23" Type="http://schemas.openxmlformats.org/officeDocument/2006/relationships/image" Target="../media/image76.png"/><Relationship Id="rId28" Type="http://schemas.openxmlformats.org/officeDocument/2006/relationships/image" Target="../media/image78.png"/><Relationship Id="rId10" Type="http://schemas.openxmlformats.org/officeDocument/2006/relationships/chart" Target="../charts/chart47.xml"/><Relationship Id="rId19" Type="http://schemas.openxmlformats.org/officeDocument/2006/relationships/image" Target="../media/image73.png"/><Relationship Id="rId4" Type="http://schemas.openxmlformats.org/officeDocument/2006/relationships/chart" Target="../charts/chart41.xml"/><Relationship Id="rId9" Type="http://schemas.openxmlformats.org/officeDocument/2006/relationships/chart" Target="../charts/chart46.xml"/><Relationship Id="rId14" Type="http://schemas.openxmlformats.org/officeDocument/2006/relationships/chart" Target="../charts/chart51.xml"/><Relationship Id="rId22" Type="http://schemas.openxmlformats.org/officeDocument/2006/relationships/image" Target="../media/image75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podcast-junio-2025.mp3" TargetMode="External"/><Relationship Id="rId2" Type="http://schemas.openxmlformats.org/officeDocument/2006/relationships/hyperlink" Target="https://alfonsollano1972.github.io/Consejo-/Informe_economico_financiero_junio_2025.pdf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DFA_Balance_Financiero_Jun_2025.html" TargetMode="External"/><Relationship Id="rId2" Type="http://schemas.openxmlformats.org/officeDocument/2006/relationships/hyperlink" Target="https://alfonsollano1972.github.io/Consejo-/Benchmarking_DFA_Jun_2025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fonsollano1972.github.io/Consejo-/Comparativo_Departamentos_jun_2025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hart" Target="../charts/chart3.xml"/><Relationship Id="rId5" Type="http://schemas.openxmlformats.org/officeDocument/2006/relationships/image" Target="../media/image10.png"/><Relationship Id="rId10" Type="http://schemas.openxmlformats.org/officeDocument/2006/relationships/image" Target="../media/image14.emf"/><Relationship Id="rId4" Type="http://schemas.openxmlformats.org/officeDocument/2006/relationships/chart" Target="../charts/chart1.xml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svg"/><Relationship Id="rId7" Type="http://schemas.openxmlformats.org/officeDocument/2006/relationships/chart" Target="../charts/char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emf"/><Relationship Id="rId5" Type="http://schemas.openxmlformats.org/officeDocument/2006/relationships/image" Target="../media/image11.svg"/><Relationship Id="rId10" Type="http://schemas.openxmlformats.org/officeDocument/2006/relationships/chart" Target="../charts/chart6.xml"/><Relationship Id="rId4" Type="http://schemas.openxmlformats.org/officeDocument/2006/relationships/image" Target="../media/image10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hart" Target="../charts/chart8.xml"/><Relationship Id="rId7" Type="http://schemas.openxmlformats.org/officeDocument/2006/relationships/image" Target="../media/image9.sv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19996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38A36E-6DB0-250C-7CC0-C7FE9A86B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7532" b="1"/>
          <a:stretch/>
        </p:blipFill>
        <p:spPr>
          <a:xfrm>
            <a:off x="-300" y="0"/>
            <a:ext cx="11999891" cy="7963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0" y="6599661"/>
            <a:ext cx="12035471" cy="2399878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C3BCEA-E7A0-3B8C-D082-3B3F5E07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" y="6852124"/>
            <a:ext cx="3340277" cy="30805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C7CE38-CF87-EAEF-56E3-39E479861A97}"/>
              </a:ext>
            </a:extLst>
          </p:cNvPr>
          <p:cNvSpPr txBox="1"/>
          <p:nvPr/>
        </p:nvSpPr>
        <p:spPr>
          <a:xfrm>
            <a:off x="3252214" y="652482"/>
            <a:ext cx="87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Información XII Consejo Trivium</a:t>
            </a:r>
          </a:p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02 septiembre de 2025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E32C50E-5564-C998-A85A-B03836854BBE}"/>
              </a:ext>
            </a:extLst>
          </p:cNvPr>
          <p:cNvCxnSpPr/>
          <p:nvPr/>
        </p:nvCxnSpPr>
        <p:spPr>
          <a:xfrm>
            <a:off x="5233737" y="1744579"/>
            <a:ext cx="6765854" cy="0"/>
          </a:xfrm>
          <a:prstGeom prst="line">
            <a:avLst/>
          </a:prstGeom>
          <a:ln w="38100">
            <a:solidFill>
              <a:srgbClr val="9AB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6C84E6-B4E7-075F-740C-CBEEC2C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81" y="7741948"/>
            <a:ext cx="704149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7C9059C0-50B7-81D4-52D1-DA3820D17FE8}"/>
              </a:ext>
            </a:extLst>
          </p:cNvPr>
          <p:cNvSpPr/>
          <p:nvPr/>
        </p:nvSpPr>
        <p:spPr>
          <a:xfrm>
            <a:off x="5260" y="0"/>
            <a:ext cx="11999913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CDA39-6005-B9A1-D732-6CE59AA2D29B}"/>
              </a:ext>
            </a:extLst>
          </p:cNvPr>
          <p:cNvSpPr txBox="1"/>
          <p:nvPr/>
        </p:nvSpPr>
        <p:spPr>
          <a:xfrm>
            <a:off x="1219201" y="169290"/>
            <a:ext cx="8721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 2025 (NOV24-JUN25)</a:t>
            </a:r>
          </a:p>
        </p:txBody>
      </p:sp>
      <p:pic>
        <p:nvPicPr>
          <p:cNvPr id="2" name="Imagen 1" descr="Imagen digital de una camioneta verde&#10;&#10;Descripción generada automáticamente con confianza baja">
            <a:extLst>
              <a:ext uri="{FF2B5EF4-FFF2-40B4-BE49-F238E27FC236}">
                <a16:creationId xmlns:a16="http://schemas.microsoft.com/office/drawing/2014/main" id="{522E4090-5C2A-36D7-5294-A42E38B5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57471"/>
            <a:ext cx="1969351" cy="1312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2E506-5918-22BE-1EEE-6FB7976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3" y="5255560"/>
            <a:ext cx="5685752" cy="3209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7C13D9-75CE-7EE4-59ED-8D677F84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28" y="5255560"/>
            <a:ext cx="5765372" cy="3209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D8DCD6-6B0E-D8CD-F867-5324D9FB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5757"/>
            <a:ext cx="5916865" cy="35920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C7007-8FBC-0E0C-EA16-2956AD2D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04" y="1616162"/>
            <a:ext cx="6051969" cy="30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B641A492-A7B2-EE80-C5E2-AA5FBE8A4AC9}"/>
              </a:ext>
            </a:extLst>
          </p:cNvPr>
          <p:cNvSpPr/>
          <p:nvPr/>
        </p:nvSpPr>
        <p:spPr>
          <a:xfrm>
            <a:off x="0" y="-17791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903111" y="93090"/>
            <a:ext cx="888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endParaRPr lang="es-ES" sz="24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100-150 CV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1D66DA-C0DA-7D20-AF96-DDCA32E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19" y="2465731"/>
            <a:ext cx="959715" cy="321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893EF9-6D12-0BD4-217E-1BBFD394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95" y="3416746"/>
            <a:ext cx="745139" cy="399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A55BF2-68CB-6F61-E44A-D3F9CAB264F3}"/>
              </a:ext>
            </a:extLst>
          </p:cNvPr>
          <p:cNvSpPr txBox="1"/>
          <p:nvPr/>
        </p:nvSpPr>
        <p:spPr>
          <a:xfrm>
            <a:off x="-1052128" y="7820822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</a:t>
            </a:r>
            <a:endParaRPr lang="es-ES" sz="10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8048126E-1E48-A0B6-BEE5-640CA5AD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725"/>
            <a:ext cx="1959878" cy="1419114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6D5DF9-467B-3A47-84B7-1F4824DB6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4" y="985470"/>
            <a:ext cx="2053398" cy="20533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8277B1-823C-995E-2FC0-F74DF8B97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372" y="2832571"/>
            <a:ext cx="1173867" cy="4830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D215E39-346E-8128-0EE4-791A7547B0B5}"/>
              </a:ext>
            </a:extLst>
          </p:cNvPr>
          <p:cNvSpPr txBox="1"/>
          <p:nvPr/>
        </p:nvSpPr>
        <p:spPr>
          <a:xfrm>
            <a:off x="3393079" y="506355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 2025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C6AB5-1E99-04EB-A4ED-9CC02FAA6279}"/>
              </a:ext>
            </a:extLst>
          </p:cNvPr>
          <p:cNvSpPr txBox="1"/>
          <p:nvPr/>
        </p:nvSpPr>
        <p:spPr>
          <a:xfrm>
            <a:off x="344547" y="5574361"/>
            <a:ext cx="111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37,93%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6BB121-8E9E-0B02-00F9-EE9DADAF170E}"/>
              </a:ext>
            </a:extLst>
          </p:cNvPr>
          <p:cNvSpPr txBox="1"/>
          <p:nvPr/>
        </p:nvSpPr>
        <p:spPr>
          <a:xfrm>
            <a:off x="2966103" y="7856791"/>
            <a:ext cx="54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 2025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DC1633-7C67-5CCB-DB92-858332E7C024}"/>
              </a:ext>
            </a:extLst>
          </p:cNvPr>
          <p:cNvSpPr txBox="1"/>
          <p:nvPr/>
        </p:nvSpPr>
        <p:spPr>
          <a:xfrm>
            <a:off x="8747450" y="5427901"/>
            <a:ext cx="33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 2025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0D753B-E1D2-9B28-C97A-F10D44DC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23" y="3942453"/>
            <a:ext cx="1147287" cy="3706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580337-9E26-8DD1-B583-034474445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407" y="4510336"/>
            <a:ext cx="1012370" cy="3014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5E0C1E-51DC-39CE-50E2-969621EC7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54" y="1344667"/>
            <a:ext cx="8885485" cy="37209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5843F1-587F-9C84-6560-9B66916E5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2517" y="5829871"/>
            <a:ext cx="3398520" cy="20269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162955-17AD-42C9-DB1B-62D793ACB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1800" y="5943693"/>
            <a:ext cx="3008885" cy="18611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3BF2B9-F38D-0A85-B6FC-3CDC2D9146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6134" y="5766455"/>
            <a:ext cx="6508442" cy="19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C4FC226-595C-1148-DAA8-8E84B84B499D}"/>
              </a:ext>
            </a:extLst>
          </p:cNvPr>
          <p:cNvSpPr/>
          <p:nvPr/>
        </p:nvSpPr>
        <p:spPr>
          <a:xfrm>
            <a:off x="-75667" y="-1"/>
            <a:ext cx="120755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6125B-7482-2B12-854A-930F5EDD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54" y="2665946"/>
            <a:ext cx="1012370" cy="367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5EC636-A8C3-0454-1BD3-6B9AD83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50" y="3741086"/>
            <a:ext cx="1334860" cy="552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D145BC-2DA3-1B86-07DF-2F6BFF31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455" y="3213201"/>
            <a:ext cx="959715" cy="32100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46222A-F4BA-6036-953E-EB42F858CA0E}"/>
              </a:ext>
            </a:extLst>
          </p:cNvPr>
          <p:cNvSpPr txBox="1"/>
          <p:nvPr/>
        </p:nvSpPr>
        <p:spPr>
          <a:xfrm>
            <a:off x="2702025" y="8259949"/>
            <a:ext cx="56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2025</a:t>
            </a:r>
          </a:p>
        </p:txBody>
      </p:sp>
      <p:pic>
        <p:nvPicPr>
          <p:cNvPr id="39" name="Imagen 3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C0728D-FFED-7711-91C8-FAFA91E40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721" y="879288"/>
            <a:ext cx="2313880" cy="2235988"/>
          </a:xfrm>
          <a:prstGeom prst="rect">
            <a:avLst/>
          </a:prstGeom>
        </p:spPr>
      </p:pic>
      <p:pic>
        <p:nvPicPr>
          <p:cNvPr id="38" name="Imagen 37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32F16625-B71B-3E0F-9588-D628CC5E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0" y="-398104"/>
            <a:ext cx="2440261" cy="17929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AC4108-64B9-80C6-0EA9-BC79BEE783D6}"/>
              </a:ext>
            </a:extLst>
          </p:cNvPr>
          <p:cNvSpPr txBox="1"/>
          <p:nvPr/>
        </p:nvSpPr>
        <p:spPr>
          <a:xfrm>
            <a:off x="-435142" y="8046777"/>
            <a:ext cx="325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284ED9-1B7E-AB51-09C5-79FC247093DB}"/>
              </a:ext>
            </a:extLst>
          </p:cNvPr>
          <p:cNvSpPr txBox="1"/>
          <p:nvPr/>
        </p:nvSpPr>
        <p:spPr>
          <a:xfrm>
            <a:off x="3553694" y="5709309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Junio  2025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362E8-B861-D6E5-7726-110F862EC36D}"/>
              </a:ext>
            </a:extLst>
          </p:cNvPr>
          <p:cNvSpPr txBox="1"/>
          <p:nvPr/>
        </p:nvSpPr>
        <p:spPr>
          <a:xfrm>
            <a:off x="8919779" y="5487844"/>
            <a:ext cx="3104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Junio 2025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227D7F-25D0-5A5D-2E0E-4ED9FB51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455" y="4258231"/>
            <a:ext cx="1173867" cy="483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1BF108-C3C0-6092-AAD7-63CCDA372311}"/>
              </a:ext>
            </a:extLst>
          </p:cNvPr>
          <p:cNvSpPr txBox="1"/>
          <p:nvPr/>
        </p:nvSpPr>
        <p:spPr>
          <a:xfrm>
            <a:off x="157523" y="5641732"/>
            <a:ext cx="1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48,49 %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697851" y="10541"/>
            <a:ext cx="867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DEPARTAMENTO VENTAS - ANÁLISIS MERCADO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PENETRACIÓN &gt;150 CV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687BB-3104-4104-82C2-C0E37BFE2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54" y="1177968"/>
            <a:ext cx="8674410" cy="41108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22840B-8C42-AEA3-03C0-340F560BD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0064" y="6093330"/>
            <a:ext cx="3398520" cy="20269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84C5B7-F988-3448-241A-5A9381836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369" y="5929120"/>
            <a:ext cx="2041950" cy="2199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D17FDD-0049-EC64-F341-9F2DD8890A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8286" y="6177069"/>
            <a:ext cx="6322100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ángulo 295">
            <a:extLst>
              <a:ext uri="{FF2B5EF4-FFF2-40B4-BE49-F238E27FC236}">
                <a16:creationId xmlns:a16="http://schemas.microsoft.com/office/drawing/2014/main" id="{F583DEB8-89CB-A136-7CB7-17369AE94DB8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377B1-069B-C855-54F7-83BF65D8AAC2}"/>
              </a:ext>
            </a:extLst>
          </p:cNvPr>
          <p:cNvSpPr txBox="1"/>
          <p:nvPr/>
        </p:nvSpPr>
        <p:spPr>
          <a:xfrm>
            <a:off x="19781" y="189654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1-TRACTORES y Otros 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3429F8FF-402E-9917-AD73-CD4881370723}"/>
              </a:ext>
            </a:extLst>
          </p:cNvPr>
          <p:cNvSpPr/>
          <p:nvPr/>
        </p:nvSpPr>
        <p:spPr>
          <a:xfrm>
            <a:off x="422907" y="8518857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DF46459-61CD-AEBA-6F70-7538472C096E}"/>
              </a:ext>
            </a:extLst>
          </p:cNvPr>
          <p:cNvSpPr/>
          <p:nvPr/>
        </p:nvSpPr>
        <p:spPr>
          <a:xfrm>
            <a:off x="244987" y="4338065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 descr="Imagen que contiene camioneta, coche, juguete, verde&#10;&#10;Descripción generada automáticamente">
            <a:extLst>
              <a:ext uri="{FF2B5EF4-FFF2-40B4-BE49-F238E27FC236}">
                <a16:creationId xmlns:a16="http://schemas.microsoft.com/office/drawing/2014/main" id="{2A41E8F1-577A-B78B-A18A-0268E425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1560882"/>
            <a:ext cx="1226928" cy="904083"/>
          </a:xfrm>
          <a:prstGeom prst="rect">
            <a:avLst/>
          </a:prstGeom>
        </p:spPr>
      </p:pic>
      <p:pic>
        <p:nvPicPr>
          <p:cNvPr id="16" name="Imagen 15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3E628536-7565-5157-B286-47A77B35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2451042"/>
            <a:ext cx="1144105" cy="825112"/>
          </a:xfrm>
          <a:prstGeom prst="rect">
            <a:avLst/>
          </a:prstGeom>
        </p:spPr>
      </p:pic>
      <p:pic>
        <p:nvPicPr>
          <p:cNvPr id="17" name="Imagen 16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4ECFCAB9-033D-1747-147C-4DC5333A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0" y="3022995"/>
            <a:ext cx="1521986" cy="1057689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FE9169-BADD-D5C9-690B-A94BFB6F8411}"/>
              </a:ext>
            </a:extLst>
          </p:cNvPr>
          <p:cNvCxnSpPr/>
          <p:nvPr/>
        </p:nvCxnSpPr>
        <p:spPr>
          <a:xfrm>
            <a:off x="2918457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DDAE8E2-0F76-F385-C31C-781A5429481B}"/>
              </a:ext>
            </a:extLst>
          </p:cNvPr>
          <p:cNvCxnSpPr/>
          <p:nvPr/>
        </p:nvCxnSpPr>
        <p:spPr>
          <a:xfrm>
            <a:off x="4500991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8C1DE-01D5-7491-D039-D6CCAEDFA4BA}"/>
              </a:ext>
            </a:extLst>
          </p:cNvPr>
          <p:cNvCxnSpPr/>
          <p:nvPr/>
        </p:nvCxnSpPr>
        <p:spPr>
          <a:xfrm>
            <a:off x="5444918" y="1475412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B653BE0-72F5-72D6-7588-46769C38E575}"/>
              </a:ext>
            </a:extLst>
          </p:cNvPr>
          <p:cNvCxnSpPr>
            <a:cxnSpLocks/>
          </p:cNvCxnSpPr>
          <p:nvPr/>
        </p:nvCxnSpPr>
        <p:spPr>
          <a:xfrm>
            <a:off x="1775451" y="1635758"/>
            <a:ext cx="487134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040A0D-8352-27BA-B76A-69C27F0B96D5}"/>
              </a:ext>
            </a:extLst>
          </p:cNvPr>
          <p:cNvCxnSpPr>
            <a:cxnSpLocks/>
          </p:cNvCxnSpPr>
          <p:nvPr/>
        </p:nvCxnSpPr>
        <p:spPr>
          <a:xfrm>
            <a:off x="1775450" y="2428347"/>
            <a:ext cx="4861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8C75959-5842-6D76-127C-6DC926B9449C}"/>
              </a:ext>
            </a:extLst>
          </p:cNvPr>
          <p:cNvCxnSpPr>
            <a:cxnSpLocks/>
          </p:cNvCxnSpPr>
          <p:nvPr/>
        </p:nvCxnSpPr>
        <p:spPr>
          <a:xfrm>
            <a:off x="1775449" y="3276153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28A066-265B-F00E-44B7-242C5F766000}"/>
              </a:ext>
            </a:extLst>
          </p:cNvPr>
          <p:cNvCxnSpPr>
            <a:cxnSpLocks/>
          </p:cNvCxnSpPr>
          <p:nvPr/>
        </p:nvCxnSpPr>
        <p:spPr>
          <a:xfrm>
            <a:off x="1775449" y="4121004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40E3E46-3FBB-5C5F-60E5-5582259B7662}"/>
              </a:ext>
            </a:extLst>
          </p:cNvPr>
          <p:cNvSpPr txBox="1"/>
          <p:nvPr/>
        </p:nvSpPr>
        <p:spPr>
          <a:xfrm>
            <a:off x="1891067" y="1332197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Unidades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3B4170-BF2B-2AE5-334C-E0AC2D99AB85}"/>
              </a:ext>
            </a:extLst>
          </p:cNvPr>
          <p:cNvSpPr txBox="1"/>
          <p:nvPr/>
        </p:nvSpPr>
        <p:spPr>
          <a:xfrm>
            <a:off x="3076159" y="1337184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Facturac.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932F43-4B18-BF40-899A-39E25BDC3D19}"/>
              </a:ext>
            </a:extLst>
          </p:cNvPr>
          <p:cNvSpPr txBox="1"/>
          <p:nvPr/>
        </p:nvSpPr>
        <p:spPr>
          <a:xfrm>
            <a:off x="4362571" y="1342858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%MB.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D916E02-15CF-66D6-E417-3D8C0F3248A3}"/>
              </a:ext>
            </a:extLst>
          </p:cNvPr>
          <p:cNvSpPr txBox="1"/>
          <p:nvPr/>
        </p:nvSpPr>
        <p:spPr>
          <a:xfrm>
            <a:off x="5529518" y="1337601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291DB1-6C58-5F11-14E1-E03B436615EF}"/>
              </a:ext>
            </a:extLst>
          </p:cNvPr>
          <p:cNvSpPr txBox="1"/>
          <p:nvPr/>
        </p:nvSpPr>
        <p:spPr>
          <a:xfrm>
            <a:off x="2136247" y="3413407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91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1471ECA-BC7A-4C87-9091-E777F9D129EB}"/>
              </a:ext>
            </a:extLst>
          </p:cNvPr>
          <p:cNvSpPr txBox="1"/>
          <p:nvPr/>
        </p:nvSpPr>
        <p:spPr>
          <a:xfrm>
            <a:off x="3095786" y="3466076"/>
            <a:ext cx="1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12.593.754 €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38A2C1E-49AF-72B3-A2C8-CED0D0781428}"/>
              </a:ext>
            </a:extLst>
          </p:cNvPr>
          <p:cNvSpPr txBox="1"/>
          <p:nvPr/>
        </p:nvSpPr>
        <p:spPr>
          <a:xfrm>
            <a:off x="4573526" y="3403722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6,81%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60781E-5304-A07A-CE06-28768E9112D4}"/>
              </a:ext>
            </a:extLst>
          </p:cNvPr>
          <p:cNvSpPr txBox="1"/>
          <p:nvPr/>
        </p:nvSpPr>
        <p:spPr>
          <a:xfrm>
            <a:off x="5510539" y="343962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857.837 €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0FF30A8-5AF3-E3BC-6A8A-DADF83F8DB87}"/>
              </a:ext>
            </a:extLst>
          </p:cNvPr>
          <p:cNvSpPr txBox="1"/>
          <p:nvPr/>
        </p:nvSpPr>
        <p:spPr>
          <a:xfrm>
            <a:off x="2067689" y="2589473"/>
            <a:ext cx="61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219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DB06743-23FB-A656-5252-D7FFA7960B02}"/>
              </a:ext>
            </a:extLst>
          </p:cNvPr>
          <p:cNvSpPr txBox="1"/>
          <p:nvPr/>
        </p:nvSpPr>
        <p:spPr>
          <a:xfrm>
            <a:off x="3086827" y="2617684"/>
            <a:ext cx="13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18.615.853 €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6C9A0F-BF98-698D-A219-909E61AEE965}"/>
              </a:ext>
            </a:extLst>
          </p:cNvPr>
          <p:cNvSpPr txBox="1"/>
          <p:nvPr/>
        </p:nvSpPr>
        <p:spPr>
          <a:xfrm>
            <a:off x="4598924" y="2578105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6,14%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0197D54-B36E-BB81-8257-7E0BBD77C14B}"/>
              </a:ext>
            </a:extLst>
          </p:cNvPr>
          <p:cNvSpPr txBox="1"/>
          <p:nvPr/>
        </p:nvSpPr>
        <p:spPr>
          <a:xfrm>
            <a:off x="5542850" y="2594861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1.142.343 €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E83066E-BDFB-156A-2779-8C6577A625DB}"/>
              </a:ext>
            </a:extLst>
          </p:cNvPr>
          <p:cNvSpPr txBox="1"/>
          <p:nvPr/>
        </p:nvSpPr>
        <p:spPr>
          <a:xfrm>
            <a:off x="2104565" y="1829916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8D894E-8F4F-8094-1AE4-1B4CD6370CC4}"/>
              </a:ext>
            </a:extLst>
          </p:cNvPr>
          <p:cNvSpPr txBox="1"/>
          <p:nvPr/>
        </p:nvSpPr>
        <p:spPr>
          <a:xfrm>
            <a:off x="3206189" y="1846102"/>
            <a:ext cx="140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2.406.083 €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145A5A8-DAA5-46D5-3C93-500DF1E499F1}"/>
              </a:ext>
            </a:extLst>
          </p:cNvPr>
          <p:cNvSpPr txBox="1"/>
          <p:nvPr/>
        </p:nvSpPr>
        <p:spPr>
          <a:xfrm>
            <a:off x="4608095" y="183655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2,20%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CDDB8D0-8CCB-BB5D-81E2-9F2AFE0E8321}"/>
              </a:ext>
            </a:extLst>
          </p:cNvPr>
          <p:cNvSpPr txBox="1"/>
          <p:nvPr/>
        </p:nvSpPr>
        <p:spPr>
          <a:xfrm>
            <a:off x="5655218" y="1846506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52.987 €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23A7435-DE11-AABB-AE81-B640935BA828}"/>
              </a:ext>
            </a:extLst>
          </p:cNvPr>
          <p:cNvSpPr txBox="1"/>
          <p:nvPr/>
        </p:nvSpPr>
        <p:spPr>
          <a:xfrm>
            <a:off x="2122121" y="4328552"/>
            <a:ext cx="6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341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FCF48C-FEC6-0590-BE2A-A040C04E637C}"/>
              </a:ext>
            </a:extLst>
          </p:cNvPr>
          <p:cNvSpPr txBox="1"/>
          <p:nvPr/>
        </p:nvSpPr>
        <p:spPr>
          <a:xfrm>
            <a:off x="3103792" y="4344242"/>
            <a:ext cx="148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33.615.691€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1D06D23-668F-48BC-1209-FFD66FAC14B0}"/>
              </a:ext>
            </a:extLst>
          </p:cNvPr>
          <p:cNvSpPr txBox="1"/>
          <p:nvPr/>
        </p:nvSpPr>
        <p:spPr>
          <a:xfrm>
            <a:off x="4553967" y="4358906"/>
            <a:ext cx="9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6,11 %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927FCF9-E0A7-3176-F839-C87AC639BE9F}"/>
              </a:ext>
            </a:extLst>
          </p:cNvPr>
          <p:cNvSpPr txBox="1"/>
          <p:nvPr/>
        </p:nvSpPr>
        <p:spPr>
          <a:xfrm>
            <a:off x="5454017" y="4355445"/>
            <a:ext cx="138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2.053.167 €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261EE35F-B053-3950-4E72-EE2FB87D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85" y="6158924"/>
            <a:ext cx="709561" cy="725306"/>
          </a:xfrm>
          <a:prstGeom prst="rect">
            <a:avLst/>
          </a:prstGeom>
        </p:spPr>
      </p:pic>
      <p:pic>
        <p:nvPicPr>
          <p:cNvPr id="81" name="Imagen 8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843D37-AF87-5E10-3A02-433F7D414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49" y="4716632"/>
            <a:ext cx="1175605" cy="66180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28F6C610-10FD-9D22-4228-5FE2B8B4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5523284"/>
            <a:ext cx="1057392" cy="72057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26B91314-1484-2AD5-9F49-46FD841EF558}"/>
              </a:ext>
            </a:extLst>
          </p:cNvPr>
          <p:cNvSpPr txBox="1"/>
          <p:nvPr/>
        </p:nvSpPr>
        <p:spPr>
          <a:xfrm>
            <a:off x="207865" y="4351559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TRACTOR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1EA0533-CF0F-E859-89CA-F8CF9C954D95}"/>
              </a:ext>
            </a:extLst>
          </p:cNvPr>
          <p:cNvCxnSpPr>
            <a:cxnSpLocks/>
          </p:cNvCxnSpPr>
          <p:nvPr/>
        </p:nvCxnSpPr>
        <p:spPr>
          <a:xfrm>
            <a:off x="4441337" y="4822638"/>
            <a:ext cx="0" cy="358162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CBB4168F-80A7-F444-2651-CC99201BB5FA}"/>
              </a:ext>
            </a:extLst>
          </p:cNvPr>
          <p:cNvCxnSpPr>
            <a:cxnSpLocks/>
          </p:cNvCxnSpPr>
          <p:nvPr/>
        </p:nvCxnSpPr>
        <p:spPr>
          <a:xfrm flipH="1">
            <a:off x="5379241" y="4839571"/>
            <a:ext cx="6023" cy="3564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7B754691-5BB3-0AF5-7C79-99A46F3D6FAD}"/>
              </a:ext>
            </a:extLst>
          </p:cNvPr>
          <p:cNvCxnSpPr>
            <a:cxnSpLocks/>
          </p:cNvCxnSpPr>
          <p:nvPr/>
        </p:nvCxnSpPr>
        <p:spPr>
          <a:xfrm>
            <a:off x="2879212" y="5398495"/>
            <a:ext cx="370792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063C3D6-EEFE-C7F9-3AF3-A0201C8978EC}"/>
              </a:ext>
            </a:extLst>
          </p:cNvPr>
          <p:cNvCxnSpPr>
            <a:cxnSpLocks/>
          </p:cNvCxnSpPr>
          <p:nvPr/>
        </p:nvCxnSpPr>
        <p:spPr>
          <a:xfrm>
            <a:off x="2879212" y="6191084"/>
            <a:ext cx="369811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B25CFCD6-8D11-E254-9D14-087983468F57}"/>
              </a:ext>
            </a:extLst>
          </p:cNvPr>
          <p:cNvCxnSpPr>
            <a:cxnSpLocks/>
          </p:cNvCxnSpPr>
          <p:nvPr/>
        </p:nvCxnSpPr>
        <p:spPr>
          <a:xfrm>
            <a:off x="2879212" y="703889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C85DBD50-299F-0F42-FE05-964BFADEA574}"/>
              </a:ext>
            </a:extLst>
          </p:cNvPr>
          <p:cNvCxnSpPr>
            <a:cxnSpLocks/>
          </p:cNvCxnSpPr>
          <p:nvPr/>
        </p:nvCxnSpPr>
        <p:spPr>
          <a:xfrm>
            <a:off x="2879212" y="788374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BA2EB5D-6E7C-666B-DB25-AAE8E35888A2}"/>
              </a:ext>
            </a:extLst>
          </p:cNvPr>
          <p:cNvSpPr txBox="1"/>
          <p:nvPr/>
        </p:nvSpPr>
        <p:spPr>
          <a:xfrm>
            <a:off x="3252909" y="488206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1.295.322€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000F0D31-C4EE-36FA-1100-EA55CB447589}"/>
              </a:ext>
            </a:extLst>
          </p:cNvPr>
          <p:cNvSpPr txBox="1"/>
          <p:nvPr/>
        </p:nvSpPr>
        <p:spPr>
          <a:xfrm>
            <a:off x="5688441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34.193€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99695D6-C8EC-119E-83D6-0AE746EA2E80}"/>
              </a:ext>
            </a:extLst>
          </p:cNvPr>
          <p:cNvSpPr txBox="1"/>
          <p:nvPr/>
        </p:nvSpPr>
        <p:spPr>
          <a:xfrm>
            <a:off x="3107577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208.530€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77F20E61-F1A1-B173-4854-EB9CA253920D}"/>
              </a:ext>
            </a:extLst>
          </p:cNvPr>
          <p:cNvSpPr txBox="1"/>
          <p:nvPr/>
        </p:nvSpPr>
        <p:spPr>
          <a:xfrm>
            <a:off x="5722639" y="4866163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-5.604 € 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98BB5D-CF2E-0991-DE64-4DD9AD44240E}"/>
              </a:ext>
            </a:extLst>
          </p:cNvPr>
          <p:cNvSpPr txBox="1"/>
          <p:nvPr/>
        </p:nvSpPr>
        <p:spPr>
          <a:xfrm>
            <a:off x="4522236" y="4919626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-0,43%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7B959572-5A9A-CE53-B451-3836A57909CA}"/>
              </a:ext>
            </a:extLst>
          </p:cNvPr>
          <p:cNvSpPr txBox="1"/>
          <p:nvPr/>
        </p:nvSpPr>
        <p:spPr>
          <a:xfrm>
            <a:off x="3111826" y="5646480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470.754€ 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23184B0-5CC6-2D15-1DB1-58439B9DB679}"/>
              </a:ext>
            </a:extLst>
          </p:cNvPr>
          <p:cNvSpPr txBox="1"/>
          <p:nvPr/>
        </p:nvSpPr>
        <p:spPr>
          <a:xfrm>
            <a:off x="5581401" y="5623051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63.516€ 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6CD61F89-A129-E43C-E8D0-1352E4E4C4D0}"/>
              </a:ext>
            </a:extLst>
          </p:cNvPr>
          <p:cNvSpPr txBox="1"/>
          <p:nvPr/>
        </p:nvSpPr>
        <p:spPr>
          <a:xfrm>
            <a:off x="4517398" y="560044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13,49%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5189804-8F20-619A-5D07-5018E7A97FBA}"/>
              </a:ext>
            </a:extLst>
          </p:cNvPr>
          <p:cNvSpPr txBox="1"/>
          <p:nvPr/>
        </p:nvSpPr>
        <p:spPr>
          <a:xfrm>
            <a:off x="4489090" y="7311388"/>
            <a:ext cx="84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16,40%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DAC891F6-82B9-FDD2-86C1-CA499D28788D}"/>
              </a:ext>
            </a:extLst>
          </p:cNvPr>
          <p:cNvSpPr txBox="1"/>
          <p:nvPr/>
        </p:nvSpPr>
        <p:spPr>
          <a:xfrm>
            <a:off x="1023601" y="8509502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OTROS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6D5C6354-C1EC-973C-2813-DA34633D6E8E}"/>
              </a:ext>
            </a:extLst>
          </p:cNvPr>
          <p:cNvSpPr txBox="1"/>
          <p:nvPr/>
        </p:nvSpPr>
        <p:spPr>
          <a:xfrm>
            <a:off x="3054251" y="850950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3.222.559€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E0B7479B-6B34-789F-B799-0B3E134FA2E0}"/>
              </a:ext>
            </a:extLst>
          </p:cNvPr>
          <p:cNvSpPr txBox="1"/>
          <p:nvPr/>
        </p:nvSpPr>
        <p:spPr>
          <a:xfrm>
            <a:off x="5445732" y="8509502"/>
            <a:ext cx="16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407.952 €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60A9AF4-2A84-F92F-B41A-DA5C10F65E6F}"/>
              </a:ext>
            </a:extLst>
          </p:cNvPr>
          <p:cNvSpPr txBox="1"/>
          <p:nvPr/>
        </p:nvSpPr>
        <p:spPr>
          <a:xfrm>
            <a:off x="4533247" y="8531751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12,66%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AE19AF16-2979-79BB-FB4D-C5A1B1ADD05F}"/>
              </a:ext>
            </a:extLst>
          </p:cNvPr>
          <p:cNvSpPr txBox="1"/>
          <p:nvPr/>
        </p:nvSpPr>
        <p:spPr>
          <a:xfrm rot="16200000">
            <a:off x="-952125" y="6189018"/>
            <a:ext cx="333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OTRA FACTURACIÓN</a:t>
            </a:r>
          </a:p>
        </p:txBody>
      </p:sp>
      <p:pic>
        <p:nvPicPr>
          <p:cNvPr id="231" name="Imagen 2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0304B9-6EED-D3D3-557B-0C0F27DE6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4" y="-366271"/>
            <a:ext cx="2457904" cy="2457904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A9ABA9F-5FEA-EDF9-8ADF-B720262172FC}"/>
              </a:ext>
            </a:extLst>
          </p:cNvPr>
          <p:cNvSpPr txBox="1"/>
          <p:nvPr/>
        </p:nvSpPr>
        <p:spPr>
          <a:xfrm>
            <a:off x="7567237" y="1355565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C288BE6F-DC55-937F-FB63-06722A7AE64F}"/>
              </a:ext>
            </a:extLst>
          </p:cNvPr>
          <p:cNvSpPr txBox="1"/>
          <p:nvPr/>
        </p:nvSpPr>
        <p:spPr>
          <a:xfrm>
            <a:off x="7569626" y="2546196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JUNIO 2025 (</a:t>
            </a:r>
            <a:r>
              <a:rPr lang="es-ES" sz="1400" b="1" dirty="0" err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</a:t>
            </a:r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9B4C34E-1357-4B32-0ADF-E524C3513381}"/>
              </a:ext>
            </a:extLst>
          </p:cNvPr>
          <p:cNvGrpSpPr/>
          <p:nvPr/>
        </p:nvGrpSpPr>
        <p:grpSpPr>
          <a:xfrm>
            <a:off x="7632786" y="4417392"/>
            <a:ext cx="3707975" cy="1109097"/>
            <a:chOff x="7632786" y="4417392"/>
            <a:chExt cx="3707975" cy="1109097"/>
          </a:xfrm>
        </p:grpSpPr>
        <p:graphicFrame>
          <p:nvGraphicFramePr>
            <p:cNvPr id="214" name="Gráfico 213">
              <a:extLst>
                <a:ext uri="{FF2B5EF4-FFF2-40B4-BE49-F238E27FC236}">
                  <a16:creationId xmlns:a16="http://schemas.microsoft.com/office/drawing/2014/main" id="{251E44E6-BB40-1502-FEC4-C43FEE37637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32786" y="4417392"/>
            <a:ext cx="3680917" cy="1071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A39781D8-AE12-AD7D-A038-E3B63A904834}"/>
                </a:ext>
              </a:extLst>
            </p:cNvPr>
            <p:cNvSpPr txBox="1"/>
            <p:nvPr/>
          </p:nvSpPr>
          <p:spPr>
            <a:xfrm>
              <a:off x="9029124" y="4424181"/>
              <a:ext cx="2304052" cy="2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Facturación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87F3CF27-E22C-F844-1E08-3E50D6E33E10}"/>
                </a:ext>
              </a:extLst>
            </p:cNvPr>
            <p:cNvSpPr txBox="1"/>
            <p:nvPr/>
          </p:nvSpPr>
          <p:spPr>
            <a:xfrm>
              <a:off x="9021538" y="4719573"/>
              <a:ext cx="231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36.838.250€ 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6A05BDA-3EF3-D0FA-068C-E41A8ED74C63}"/>
                </a:ext>
              </a:extLst>
            </p:cNvPr>
            <p:cNvSpPr txBox="1"/>
            <p:nvPr/>
          </p:nvSpPr>
          <p:spPr>
            <a:xfrm>
              <a:off x="8150466" y="524949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3,6 M € Budget</a:t>
              </a:r>
            </a:p>
          </p:txBody>
        </p:sp>
      </p:grpSp>
      <p:graphicFrame>
        <p:nvGraphicFramePr>
          <p:cNvPr id="242" name="Gráfico 241">
            <a:extLst>
              <a:ext uri="{FF2B5EF4-FFF2-40B4-BE49-F238E27FC236}">
                <a16:creationId xmlns:a16="http://schemas.microsoft.com/office/drawing/2014/main" id="{938297F3-CFDD-3592-6C5D-038775D29E12}"/>
              </a:ext>
            </a:extLst>
          </p:cNvPr>
          <p:cNvGraphicFramePr>
            <a:graphicFrameLocks/>
          </p:cNvGraphicFramePr>
          <p:nvPr/>
        </p:nvGraphicFramePr>
        <p:xfrm>
          <a:off x="7637966" y="5609219"/>
          <a:ext cx="3680917" cy="107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3" name="CuadroTexto 242">
            <a:extLst>
              <a:ext uri="{FF2B5EF4-FFF2-40B4-BE49-F238E27FC236}">
                <a16:creationId xmlns:a16="http://schemas.microsoft.com/office/drawing/2014/main" id="{53BBBB59-ADEB-803D-5804-25E71B618B4A}"/>
              </a:ext>
            </a:extLst>
          </p:cNvPr>
          <p:cNvSpPr txBox="1"/>
          <p:nvPr/>
        </p:nvSpPr>
        <p:spPr>
          <a:xfrm>
            <a:off x="8930341" y="5575210"/>
            <a:ext cx="2304052" cy="3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%MB</a:t>
            </a:r>
          </a:p>
        </p:txBody>
      </p: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ACF3193E-F170-FA38-5BF5-895FA44890FC}"/>
              </a:ext>
            </a:extLst>
          </p:cNvPr>
          <p:cNvSpPr txBox="1"/>
          <p:nvPr/>
        </p:nvSpPr>
        <p:spPr>
          <a:xfrm>
            <a:off x="9483673" y="5850509"/>
            <a:ext cx="181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6,68%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806E161-A0D7-CE08-177E-1E5C16983629}"/>
              </a:ext>
            </a:extLst>
          </p:cNvPr>
          <p:cNvGrpSpPr/>
          <p:nvPr/>
        </p:nvGrpSpPr>
        <p:grpSpPr>
          <a:xfrm>
            <a:off x="7632787" y="6799067"/>
            <a:ext cx="3695209" cy="1084672"/>
            <a:chOff x="7458914" y="4474755"/>
            <a:chExt cx="3552326" cy="1393346"/>
          </a:xfrm>
        </p:grpSpPr>
        <p:graphicFrame>
          <p:nvGraphicFramePr>
            <p:cNvPr id="252" name="Gráfico 251">
              <a:extLst>
                <a:ext uri="{FF2B5EF4-FFF2-40B4-BE49-F238E27FC236}">
                  <a16:creationId xmlns:a16="http://schemas.microsoft.com/office/drawing/2014/main" id="{81B0D712-F7E0-5B79-8F0C-F6B69A8FFFB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58914" y="4491568"/>
            <a:ext cx="3538586" cy="1376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C340D26F-1673-BCCD-FBEE-3BAB0C719A39}"/>
                </a:ext>
              </a:extLst>
            </p:cNvPr>
            <p:cNvSpPr txBox="1"/>
            <p:nvPr/>
          </p:nvSpPr>
          <p:spPr>
            <a:xfrm>
              <a:off x="8796279" y="4474755"/>
              <a:ext cx="2214961" cy="40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 Bruto</a:t>
              </a:r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90F6CC3B-CF0A-BD62-E7E8-2D8A2576D63D}"/>
              </a:ext>
            </a:extLst>
          </p:cNvPr>
          <p:cNvSpPr txBox="1"/>
          <p:nvPr/>
        </p:nvSpPr>
        <p:spPr>
          <a:xfrm>
            <a:off x="8143064" y="6151889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0,8 p.p. PY</a:t>
            </a:r>
          </a:p>
        </p:txBody>
      </p:sp>
      <p:pic>
        <p:nvPicPr>
          <p:cNvPr id="268" name="Gráfico 267" descr="Calculadora contorno">
            <a:extLst>
              <a:ext uri="{FF2B5EF4-FFF2-40B4-BE49-F238E27FC236}">
                <a16:creationId xmlns:a16="http://schemas.microsoft.com/office/drawing/2014/main" id="{FCF51ACE-04C8-5AC8-BD3B-9FDD2468F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3950" y="5676124"/>
            <a:ext cx="490683" cy="474605"/>
          </a:xfrm>
          <a:prstGeom prst="rect">
            <a:avLst/>
          </a:prstGeom>
        </p:spPr>
      </p:pic>
      <p:pic>
        <p:nvPicPr>
          <p:cNvPr id="270" name="Imagen 269" descr="Icono&#10;&#10;Descripción generada automáticamente">
            <a:extLst>
              <a:ext uri="{FF2B5EF4-FFF2-40B4-BE49-F238E27FC236}">
                <a16:creationId xmlns:a16="http://schemas.microsoft.com/office/drawing/2014/main" id="{2553DF79-76B1-6408-E397-A21E5E499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1" y="4450756"/>
            <a:ext cx="527957" cy="510658"/>
          </a:xfrm>
          <a:prstGeom prst="rect">
            <a:avLst/>
          </a:prstGeom>
        </p:spPr>
      </p:pic>
      <p:pic>
        <p:nvPicPr>
          <p:cNvPr id="227" name="Gráfico 226" descr="Dinero contorno">
            <a:extLst>
              <a:ext uri="{FF2B5EF4-FFF2-40B4-BE49-F238E27FC236}">
                <a16:creationId xmlns:a16="http://schemas.microsoft.com/office/drawing/2014/main" id="{8326FE6C-4214-48EE-39A7-FE848F2AC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7124" y="6747708"/>
            <a:ext cx="811685" cy="607437"/>
          </a:xfrm>
          <a:prstGeom prst="rect">
            <a:avLst/>
          </a:prstGeom>
        </p:spPr>
      </p:pic>
      <p:sp>
        <p:nvSpPr>
          <p:cNvPr id="274" name="CuadroTexto 273">
            <a:extLst>
              <a:ext uri="{FF2B5EF4-FFF2-40B4-BE49-F238E27FC236}">
                <a16:creationId xmlns:a16="http://schemas.microsoft.com/office/drawing/2014/main" id="{98EFC8D4-0E94-4349-6149-51E6EBE3E556}"/>
              </a:ext>
            </a:extLst>
          </p:cNvPr>
          <p:cNvSpPr txBox="1"/>
          <p:nvPr/>
        </p:nvSpPr>
        <p:spPr>
          <a:xfrm>
            <a:off x="8150465" y="638720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p.p. Budget</a:t>
            </a:r>
          </a:p>
        </p:txBody>
      </p:sp>
      <p:sp>
        <p:nvSpPr>
          <p:cNvPr id="275" name="CuadroTexto 274">
            <a:extLst>
              <a:ext uri="{FF2B5EF4-FFF2-40B4-BE49-F238E27FC236}">
                <a16:creationId xmlns:a16="http://schemas.microsoft.com/office/drawing/2014/main" id="{DE994B50-715B-827F-BC45-6B3163E51FE1}"/>
              </a:ext>
            </a:extLst>
          </p:cNvPr>
          <p:cNvSpPr txBox="1"/>
          <p:nvPr/>
        </p:nvSpPr>
        <p:spPr>
          <a:xfrm>
            <a:off x="9509898" y="7079334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2.461.119€</a:t>
            </a:r>
          </a:p>
        </p:txBody>
      </p:sp>
      <p:sp>
        <p:nvSpPr>
          <p:cNvPr id="280" name="CuadroTexto 279">
            <a:extLst>
              <a:ext uri="{FF2B5EF4-FFF2-40B4-BE49-F238E27FC236}">
                <a16:creationId xmlns:a16="http://schemas.microsoft.com/office/drawing/2014/main" id="{2FBDF72C-58B3-326D-5722-5B75D52870AB}"/>
              </a:ext>
            </a:extLst>
          </p:cNvPr>
          <p:cNvSpPr txBox="1"/>
          <p:nvPr/>
        </p:nvSpPr>
        <p:spPr>
          <a:xfrm>
            <a:off x="8231860" y="761168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364 K € Budget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:a16="http://schemas.microsoft.com/office/drawing/2014/main" id="{06D6A64F-FAF6-A4C8-CCB4-2FCD03ADC4D0}"/>
              </a:ext>
            </a:extLst>
          </p:cNvPr>
          <p:cNvSpPr txBox="1"/>
          <p:nvPr/>
        </p:nvSpPr>
        <p:spPr>
          <a:xfrm>
            <a:off x="8174070" y="736697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520 K  € PY </a:t>
            </a:r>
          </a:p>
        </p:txBody>
      </p:sp>
      <p:sp>
        <p:nvSpPr>
          <p:cNvPr id="287" name="Triángulo isósceles 286">
            <a:extLst>
              <a:ext uri="{FF2B5EF4-FFF2-40B4-BE49-F238E27FC236}">
                <a16:creationId xmlns:a16="http://schemas.microsoft.com/office/drawing/2014/main" id="{7A41575E-8C0D-E7B5-9156-B092393C3EF8}"/>
              </a:ext>
            </a:extLst>
          </p:cNvPr>
          <p:cNvSpPr/>
          <p:nvPr/>
        </p:nvSpPr>
        <p:spPr>
          <a:xfrm>
            <a:off x="7956947" y="771335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3427B81A-2A50-09DA-269C-B8AD650A9CBF}"/>
              </a:ext>
            </a:extLst>
          </p:cNvPr>
          <p:cNvSpPr txBox="1"/>
          <p:nvPr/>
        </p:nvSpPr>
        <p:spPr>
          <a:xfrm>
            <a:off x="7170002" y="7918846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27E020-27DA-FF7F-5810-A454689CDA38}"/>
              </a:ext>
            </a:extLst>
          </p:cNvPr>
          <p:cNvSpPr txBox="1"/>
          <p:nvPr/>
        </p:nvSpPr>
        <p:spPr>
          <a:xfrm>
            <a:off x="7567511" y="3775164"/>
            <a:ext cx="38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GENERACION</a:t>
            </a:r>
            <a:endParaRPr lang="es-ES" sz="1200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Pendiente de facturar un total de: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+ 201Uds. </a:t>
            </a:r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con un  volumen de facturación </a:t>
            </a:r>
            <a:r>
              <a:rPr lang="es-ES" sz="120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 </a:t>
            </a:r>
            <a:r>
              <a:rPr lang="es-ES" sz="12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36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M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01DC06-DE49-EF78-40D9-00B4175D2814}"/>
              </a:ext>
            </a:extLst>
          </p:cNvPr>
          <p:cNvSpPr txBox="1"/>
          <p:nvPr/>
        </p:nvSpPr>
        <p:spPr>
          <a:xfrm>
            <a:off x="8103977" y="5047077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7,8 M € PY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18051272-A73C-4BC2-8E96-7DA786803F39}"/>
              </a:ext>
            </a:extLst>
          </p:cNvPr>
          <p:cNvSpPr/>
          <p:nvPr/>
        </p:nvSpPr>
        <p:spPr>
          <a:xfrm>
            <a:off x="7845882" y="510995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6DD956-9283-8CEE-5805-DDE18A909BE6}"/>
              </a:ext>
            </a:extLst>
          </p:cNvPr>
          <p:cNvSpPr txBox="1"/>
          <p:nvPr/>
        </p:nvSpPr>
        <p:spPr>
          <a:xfrm>
            <a:off x="1771749" y="735458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OTROS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C32B9-1EDC-28D9-41C8-1FE56CDE44EB}"/>
              </a:ext>
            </a:extLst>
          </p:cNvPr>
          <p:cNvSpPr txBox="1"/>
          <p:nvPr/>
        </p:nvSpPr>
        <p:spPr>
          <a:xfrm>
            <a:off x="3138883" y="649157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1.247.953€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4FACE7-227A-2C24-0BC1-2E29969B8F15}"/>
              </a:ext>
            </a:extLst>
          </p:cNvPr>
          <p:cNvSpPr txBox="1"/>
          <p:nvPr/>
        </p:nvSpPr>
        <p:spPr>
          <a:xfrm>
            <a:off x="4504335" y="651031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25,31%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FD0B2C-0A1F-476C-A156-9B112AD44B07}"/>
              </a:ext>
            </a:extLst>
          </p:cNvPr>
          <p:cNvSpPr txBox="1"/>
          <p:nvPr/>
        </p:nvSpPr>
        <p:spPr>
          <a:xfrm>
            <a:off x="5597512" y="6505764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315.847€ </a:t>
            </a: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A79A4339-49E7-251A-30F1-D97379EA7B92}"/>
              </a:ext>
            </a:extLst>
          </p:cNvPr>
          <p:cNvSpPr/>
          <p:nvPr/>
        </p:nvSpPr>
        <p:spPr>
          <a:xfrm>
            <a:off x="7884969" y="645087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21B42CA-179A-E600-7B44-ECDD44E78778}"/>
              </a:ext>
            </a:extLst>
          </p:cNvPr>
          <p:cNvSpPr/>
          <p:nvPr/>
        </p:nvSpPr>
        <p:spPr>
          <a:xfrm rot="10800000">
            <a:off x="7868556" y="6260838"/>
            <a:ext cx="235421" cy="1379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43D1ADE-AD7F-6EC6-FA47-BFB69BB92F2D}"/>
              </a:ext>
            </a:extLst>
          </p:cNvPr>
          <p:cNvSpPr/>
          <p:nvPr/>
        </p:nvSpPr>
        <p:spPr>
          <a:xfrm>
            <a:off x="7829020" y="530108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6CAF909-40AC-B123-05AA-39F6EDA62545}"/>
              </a:ext>
            </a:extLst>
          </p:cNvPr>
          <p:cNvSpPr/>
          <p:nvPr/>
        </p:nvSpPr>
        <p:spPr>
          <a:xfrm>
            <a:off x="7933950" y="7441036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BAD35EC-1E0B-F549-603C-BD66B7F9B2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2886" y="2786369"/>
            <a:ext cx="3731075" cy="1012024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87861F3-0E80-33D3-BCC9-B7C5C8B3D0F1}"/>
              </a:ext>
            </a:extLst>
          </p:cNvPr>
          <p:cNvCxnSpPr>
            <a:cxnSpLocks/>
          </p:cNvCxnSpPr>
          <p:nvPr/>
        </p:nvCxnSpPr>
        <p:spPr>
          <a:xfrm>
            <a:off x="8859253" y="3120149"/>
            <a:ext cx="0" cy="47230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41885D7-FA02-EF19-DC0E-A6937D1DF8E7}"/>
              </a:ext>
            </a:extLst>
          </p:cNvPr>
          <p:cNvSpPr txBox="1"/>
          <p:nvPr/>
        </p:nvSpPr>
        <p:spPr>
          <a:xfrm>
            <a:off x="8364253" y="2837623"/>
            <a:ext cx="845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44,87%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7CCEB16C-7BFA-2EE7-45F2-18CD661881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5312" y="1617276"/>
            <a:ext cx="3872137" cy="927760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CAC04E8-B0D3-6D37-8CC6-CD8501C97EDC}"/>
              </a:ext>
            </a:extLst>
          </p:cNvPr>
          <p:cNvCxnSpPr>
            <a:cxnSpLocks/>
          </p:cNvCxnSpPr>
          <p:nvPr/>
        </p:nvCxnSpPr>
        <p:spPr>
          <a:xfrm>
            <a:off x="9647891" y="1880774"/>
            <a:ext cx="0" cy="42578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AF9868C-1E6B-8836-9FFF-DF4CED2CE334}"/>
              </a:ext>
            </a:extLst>
          </p:cNvPr>
          <p:cNvSpPr txBox="1"/>
          <p:nvPr/>
        </p:nvSpPr>
        <p:spPr>
          <a:xfrm>
            <a:off x="9565845" y="1661505"/>
            <a:ext cx="845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108%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40CB4718-AF72-7FFA-5F75-127EF4D324E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76065" y="8131370"/>
            <a:ext cx="4831200" cy="85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>
            <a:extLst>
              <a:ext uri="{FF2B5EF4-FFF2-40B4-BE49-F238E27FC236}">
                <a16:creationId xmlns:a16="http://schemas.microsoft.com/office/drawing/2014/main" id="{0FECC70D-E898-9804-99C7-24C630FE967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72264-24BB-C641-2171-5B784CD5A9F6}"/>
              </a:ext>
            </a:extLst>
          </p:cNvPr>
          <p:cNvSpPr txBox="1"/>
          <p:nvPr/>
        </p:nvSpPr>
        <p:spPr>
          <a:xfrm>
            <a:off x="-158622" y="298801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2.VARIOS</a:t>
            </a:r>
            <a:r>
              <a:rPr lang="es-ES" sz="24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n 5" descr="Imagen que contiene juguete, lego, luz, camioneta&#10;&#10;Descripción generada automáticamente">
            <a:extLst>
              <a:ext uri="{FF2B5EF4-FFF2-40B4-BE49-F238E27FC236}">
                <a16:creationId xmlns:a16="http://schemas.microsoft.com/office/drawing/2014/main" id="{DBF9B49D-1AF7-0957-541E-993A65B9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" y="2073471"/>
            <a:ext cx="1424563" cy="830995"/>
          </a:xfrm>
          <a:prstGeom prst="rect">
            <a:avLst/>
          </a:prstGeom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E52C79D-1E02-19BE-A097-A37E663C48D1}"/>
              </a:ext>
            </a:extLst>
          </p:cNvPr>
          <p:cNvGrpSpPr/>
          <p:nvPr/>
        </p:nvGrpSpPr>
        <p:grpSpPr>
          <a:xfrm>
            <a:off x="2156198" y="1703258"/>
            <a:ext cx="5019350" cy="1289817"/>
            <a:chOff x="3564284" y="1831335"/>
            <a:chExt cx="5140834" cy="1289817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C5C6793-393D-E854-F3FA-B3F629DB5479}"/>
                </a:ext>
              </a:extLst>
            </p:cNvPr>
            <p:cNvGrpSpPr/>
            <p:nvPr/>
          </p:nvGrpSpPr>
          <p:grpSpPr>
            <a:xfrm>
              <a:off x="3564284" y="1831335"/>
              <a:ext cx="4871343" cy="1289817"/>
              <a:chOff x="4774188" y="1502151"/>
              <a:chExt cx="4871343" cy="1289817"/>
            </a:xfrm>
          </p:grpSpPr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A19A116D-CA07-A318-5249-34DE6DC1E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195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919DA71-888A-6365-C754-1CDA691BC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1309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5A91EBE6-32F2-D452-16BA-4A55B967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656" y="164536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39B172F0-FD9C-BDA2-8241-3401CAFE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9" y="1805712"/>
                <a:ext cx="487134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C269E290-7797-C2CE-83C7-93F70F5A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8" y="2598301"/>
                <a:ext cx="4861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E544221-F1D3-187E-FE85-3AAFBCD9D9F6}"/>
                  </a:ext>
                </a:extLst>
              </p:cNvPr>
              <p:cNvSpPr txBox="1"/>
              <p:nvPr/>
            </p:nvSpPr>
            <p:spPr>
              <a:xfrm>
                <a:off x="4774188" y="1502151"/>
                <a:ext cx="117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Unidades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34588A-D543-DD08-CE14-55319077DF8B}"/>
                  </a:ext>
                </a:extLst>
              </p:cNvPr>
              <p:cNvSpPr txBox="1"/>
              <p:nvPr/>
            </p:nvSpPr>
            <p:spPr>
              <a:xfrm>
                <a:off x="6074897" y="1507138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Facturac.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4EC71C-84BA-805A-297D-F43ED2720E9E}"/>
                  </a:ext>
                </a:extLst>
              </p:cNvPr>
              <p:cNvSpPr txBox="1"/>
              <p:nvPr/>
            </p:nvSpPr>
            <p:spPr>
              <a:xfrm>
                <a:off x="7361309" y="1512812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%MB.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7F604D2-2E8F-2A3A-5FCD-A9D8F7C75E67}"/>
                  </a:ext>
                </a:extLst>
              </p:cNvPr>
              <p:cNvSpPr txBox="1"/>
              <p:nvPr/>
            </p:nvSpPr>
            <p:spPr>
              <a:xfrm>
                <a:off x="8528256" y="1507555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MB.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CB7DDD-B7FD-A65B-33E5-EF6734B2FFEB}"/>
                  </a:ext>
                </a:extLst>
              </p:cNvPr>
              <p:cNvSpPr txBox="1"/>
              <p:nvPr/>
            </p:nvSpPr>
            <p:spPr>
              <a:xfrm>
                <a:off x="4970479" y="2007744"/>
                <a:ext cx="640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latin typeface="Montserrat" panose="00000500000000000000" pitchFamily="2" charset="0"/>
                  </a:rPr>
                  <a:t>190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D0A3B4C-07F7-B3FD-8064-E2F7CC3ED609}"/>
                  </a:ext>
                </a:extLst>
              </p:cNvPr>
              <p:cNvSpPr txBox="1"/>
              <p:nvPr/>
            </p:nvSpPr>
            <p:spPr>
              <a:xfrm>
                <a:off x="6110564" y="2005692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1.635.010€ 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2B902901-442B-9368-87AE-0754230F7C16}"/>
                  </a:ext>
                </a:extLst>
              </p:cNvPr>
              <p:cNvSpPr txBox="1"/>
              <p:nvPr/>
            </p:nvSpPr>
            <p:spPr>
              <a:xfrm>
                <a:off x="7607984" y="2038521"/>
                <a:ext cx="8459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15,92%</a:t>
                </a: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2CA0C14-A830-D844-2D40-EFAFEC8D9F5E}"/>
                </a:ext>
              </a:extLst>
            </p:cNvPr>
            <p:cNvSpPr txBox="1"/>
            <p:nvPr/>
          </p:nvSpPr>
          <p:spPr>
            <a:xfrm>
              <a:off x="7454373" y="2331047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260.351 €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AC538A1-0C1E-57E2-EEB9-6FCE8459DAEC}"/>
              </a:ext>
            </a:extLst>
          </p:cNvPr>
          <p:cNvSpPr txBox="1"/>
          <p:nvPr/>
        </p:nvSpPr>
        <p:spPr>
          <a:xfrm>
            <a:off x="7509479" y="127572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DD7DB3-CBE8-9259-4FB1-9902BB915D20}"/>
              </a:ext>
            </a:extLst>
          </p:cNvPr>
          <p:cNvSpPr txBox="1"/>
          <p:nvPr/>
        </p:nvSpPr>
        <p:spPr>
          <a:xfrm>
            <a:off x="7700685" y="3220009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85A86C-0BA6-F4FE-7816-6C5E53FA9CE4}"/>
              </a:ext>
            </a:extLst>
          </p:cNvPr>
          <p:cNvSpPr txBox="1"/>
          <p:nvPr/>
        </p:nvSpPr>
        <p:spPr>
          <a:xfrm>
            <a:off x="357692" y="4917716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ANALÍSIS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3. USADOS</a:t>
            </a:r>
          </a:p>
        </p:txBody>
      </p:sp>
      <p:pic>
        <p:nvPicPr>
          <p:cNvPr id="79" name="Imagen 78" descr="Un tractor color verde&#10;&#10;Descripción generada automáticamente con confianza media">
            <a:extLst>
              <a:ext uri="{FF2B5EF4-FFF2-40B4-BE49-F238E27FC236}">
                <a16:creationId xmlns:a16="http://schemas.microsoft.com/office/drawing/2014/main" id="{11885995-6C49-930B-816D-108429C9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9" y="5953990"/>
            <a:ext cx="1944803" cy="145860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23D81F5-7DD0-51F2-78BB-ABDC8813EBA0}"/>
              </a:ext>
            </a:extLst>
          </p:cNvPr>
          <p:cNvGrpSpPr/>
          <p:nvPr/>
        </p:nvGrpSpPr>
        <p:grpSpPr>
          <a:xfrm>
            <a:off x="2473185" y="5991059"/>
            <a:ext cx="5093978" cy="1347125"/>
            <a:chOff x="4774188" y="1444843"/>
            <a:chExt cx="5093978" cy="1347125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598416CA-5CA1-D2FD-2050-DC08DCB3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CC851BA-7569-E71A-AFE8-933A0431D2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1309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8379E4F-539C-2A61-7457-26A73FCBB21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56" y="1645366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ADBE8AE-D483-EA98-A15A-86E5A4B6C0F2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9" y="1805712"/>
              <a:ext cx="50939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8058ADE-07B0-BA5F-D4DE-130AD195668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8" y="2598301"/>
              <a:ext cx="50939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9E1C8C4-25F3-04CB-6E33-2B707228F6FA}"/>
                </a:ext>
              </a:extLst>
            </p:cNvPr>
            <p:cNvSpPr txBox="1"/>
            <p:nvPr/>
          </p:nvSpPr>
          <p:spPr>
            <a:xfrm>
              <a:off x="4889805" y="1502151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Unidades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6790D6-A024-CECB-1184-91866FD12BAB}"/>
                </a:ext>
              </a:extLst>
            </p:cNvPr>
            <p:cNvSpPr txBox="1"/>
            <p:nvPr/>
          </p:nvSpPr>
          <p:spPr>
            <a:xfrm>
              <a:off x="6074897" y="1507138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91673B7-D67D-8400-B7DE-15B897230BCA}"/>
                </a:ext>
              </a:extLst>
            </p:cNvPr>
            <p:cNvSpPr txBox="1"/>
            <p:nvPr/>
          </p:nvSpPr>
          <p:spPr>
            <a:xfrm>
              <a:off x="7361309" y="1512812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%MB.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5C0EC59-8E72-92C6-67DF-8B51DED94FA2}"/>
                </a:ext>
              </a:extLst>
            </p:cNvPr>
            <p:cNvSpPr txBox="1"/>
            <p:nvPr/>
          </p:nvSpPr>
          <p:spPr>
            <a:xfrm>
              <a:off x="8418930" y="1444843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4CBB774-4628-9C88-9982-B2A97B214798}"/>
                </a:ext>
              </a:extLst>
            </p:cNvPr>
            <p:cNvSpPr txBox="1"/>
            <p:nvPr/>
          </p:nvSpPr>
          <p:spPr>
            <a:xfrm>
              <a:off x="5003436" y="2005777"/>
              <a:ext cx="64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230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753697B-87E4-936F-9AF8-D1127AE72185}"/>
                </a:ext>
              </a:extLst>
            </p:cNvPr>
            <p:cNvSpPr txBox="1"/>
            <p:nvPr/>
          </p:nvSpPr>
          <p:spPr>
            <a:xfrm>
              <a:off x="5932126" y="2005692"/>
              <a:ext cx="142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7.415.680 €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9AE7C5E-FA65-55C0-74BD-BE43E5BC75AD}"/>
                </a:ext>
              </a:extLst>
            </p:cNvPr>
            <p:cNvSpPr txBox="1"/>
            <p:nvPr/>
          </p:nvSpPr>
          <p:spPr>
            <a:xfrm>
              <a:off x="7607984" y="2038521"/>
              <a:ext cx="84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5,94 %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6C5A35-113F-125F-31C2-CFB207621AC0}"/>
              </a:ext>
            </a:extLst>
          </p:cNvPr>
          <p:cNvSpPr txBox="1"/>
          <p:nvPr/>
        </p:nvSpPr>
        <p:spPr>
          <a:xfrm>
            <a:off x="6287221" y="6578128"/>
            <a:ext cx="138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441.388 € 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598F182-9641-CB0E-68C7-9D2105528C31}"/>
              </a:ext>
            </a:extLst>
          </p:cNvPr>
          <p:cNvGrpSpPr/>
          <p:nvPr/>
        </p:nvGrpSpPr>
        <p:grpSpPr>
          <a:xfrm>
            <a:off x="3334811" y="3354433"/>
            <a:ext cx="2704711" cy="1309064"/>
            <a:chOff x="5187735" y="2419072"/>
            <a:chExt cx="2660048" cy="1207162"/>
          </a:xfrm>
        </p:grpSpPr>
        <p:graphicFrame>
          <p:nvGraphicFramePr>
            <p:cNvPr id="67" name="Gráfico 66">
              <a:extLst>
                <a:ext uri="{FF2B5EF4-FFF2-40B4-BE49-F238E27FC236}">
                  <a16:creationId xmlns:a16="http://schemas.microsoft.com/office/drawing/2014/main" id="{8FBEC82B-D3C2-25FB-6990-EC38729906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6184EED-3954-C39C-3ECD-A50C50B206B1}"/>
                </a:ext>
              </a:extLst>
            </p:cNvPr>
            <p:cNvSpPr txBox="1"/>
            <p:nvPr/>
          </p:nvSpPr>
          <p:spPr>
            <a:xfrm>
              <a:off x="5939214" y="2612268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1,6K € Budget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C8559F69-6791-7B78-42DF-BECD6E871D47}"/>
                </a:ext>
              </a:extLst>
            </p:cNvPr>
            <p:cNvSpPr txBox="1"/>
            <p:nvPr/>
          </p:nvSpPr>
          <p:spPr>
            <a:xfrm>
              <a:off x="5187735" y="2573650"/>
              <a:ext cx="581990" cy="48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Fact.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6D0AF49-181D-CF63-01DC-7234FCDFDCDB}"/>
                </a:ext>
              </a:extLst>
            </p:cNvPr>
            <p:cNvSpPr txBox="1"/>
            <p:nvPr/>
          </p:nvSpPr>
          <p:spPr>
            <a:xfrm>
              <a:off x="5195089" y="2876915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268BA4F-9347-E8A6-0644-72491A9F3582}"/>
                </a:ext>
              </a:extLst>
            </p:cNvPr>
            <p:cNvSpPr txBox="1"/>
            <p:nvPr/>
          </p:nvSpPr>
          <p:spPr>
            <a:xfrm>
              <a:off x="5971136" y="2915145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52K€ Budget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145471C-281E-2EAA-24A9-547727FF0E17}"/>
                </a:ext>
              </a:extLst>
            </p:cNvPr>
            <p:cNvSpPr txBox="1"/>
            <p:nvPr/>
          </p:nvSpPr>
          <p:spPr>
            <a:xfrm>
              <a:off x="5199953" y="3165487"/>
              <a:ext cx="2254814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12,70% 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F4CFA3E-F4F5-D97D-E93D-189082331E63}"/>
              </a:ext>
            </a:extLst>
          </p:cNvPr>
          <p:cNvGrpSpPr/>
          <p:nvPr/>
        </p:nvGrpSpPr>
        <p:grpSpPr>
          <a:xfrm>
            <a:off x="3413354" y="7567321"/>
            <a:ext cx="2447582" cy="1207162"/>
            <a:chOff x="5202065" y="2419072"/>
            <a:chExt cx="2447582" cy="1207162"/>
          </a:xfrm>
        </p:grpSpPr>
        <p:graphicFrame>
          <p:nvGraphicFramePr>
            <p:cNvPr id="57" name="Gráfico 56">
              <a:extLst>
                <a:ext uri="{FF2B5EF4-FFF2-40B4-BE49-F238E27FC236}">
                  <a16:creationId xmlns:a16="http://schemas.microsoft.com/office/drawing/2014/main" id="{5DF764BB-B166-4687-DDFC-683571458F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9CEEAC2-6AA8-6F52-BDEE-019591ACA3E9}"/>
                </a:ext>
              </a:extLst>
            </p:cNvPr>
            <p:cNvSpPr txBox="1"/>
            <p:nvPr/>
          </p:nvSpPr>
          <p:spPr>
            <a:xfrm>
              <a:off x="5394833" y="2568183"/>
              <a:ext cx="2254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2,64 % 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B4F32BB-1554-E9E3-289A-EA2C2661071F}"/>
              </a:ext>
            </a:extLst>
          </p:cNvPr>
          <p:cNvSpPr txBox="1"/>
          <p:nvPr/>
        </p:nvSpPr>
        <p:spPr>
          <a:xfrm>
            <a:off x="7246929" y="7377042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BE2DFCE-A4C8-C033-4008-753A96D3F9A4}"/>
              </a:ext>
            </a:extLst>
          </p:cNvPr>
          <p:cNvSpPr txBox="1"/>
          <p:nvPr/>
        </p:nvSpPr>
        <p:spPr>
          <a:xfrm>
            <a:off x="3884506" y="6854873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 2,5M € PY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28ABFA-8F20-FF8C-3BDA-223E9F4E0E9E}"/>
              </a:ext>
            </a:extLst>
          </p:cNvPr>
          <p:cNvSpPr txBox="1"/>
          <p:nvPr/>
        </p:nvSpPr>
        <p:spPr>
          <a:xfrm>
            <a:off x="3568002" y="2503315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112 K€ PY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DE5C7-655E-07D6-70DD-9E6A302A0639}"/>
              </a:ext>
            </a:extLst>
          </p:cNvPr>
          <p:cNvSpPr txBox="1"/>
          <p:nvPr/>
        </p:nvSpPr>
        <p:spPr>
          <a:xfrm>
            <a:off x="3644346" y="8398466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7B7513E-D15E-371F-8E15-B4190CAA6932}"/>
              </a:ext>
            </a:extLst>
          </p:cNvPr>
          <p:cNvSpPr txBox="1"/>
          <p:nvPr/>
        </p:nvSpPr>
        <p:spPr>
          <a:xfrm>
            <a:off x="4162161" y="8406685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50 K Budget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C27C89-3164-3E8A-5259-1734859ACF93}"/>
              </a:ext>
            </a:extLst>
          </p:cNvPr>
          <p:cNvSpPr txBox="1"/>
          <p:nvPr/>
        </p:nvSpPr>
        <p:spPr>
          <a:xfrm>
            <a:off x="3624610" y="8102429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Fact.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0573C9-7E42-AE50-876D-D209B015F4B6}"/>
              </a:ext>
            </a:extLst>
          </p:cNvPr>
          <p:cNvSpPr txBox="1"/>
          <p:nvPr/>
        </p:nvSpPr>
        <p:spPr>
          <a:xfrm>
            <a:off x="4193005" y="8129686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Montserrat" panose="00000500000000000000" pitchFamily="2" charset="0"/>
              </a:rPr>
              <a:t>3 M € Budget</a:t>
            </a:r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10271536-7AEF-7A44-792B-11949C9DDF60}"/>
              </a:ext>
            </a:extLst>
          </p:cNvPr>
          <p:cNvSpPr/>
          <p:nvPr/>
        </p:nvSpPr>
        <p:spPr>
          <a:xfrm>
            <a:off x="3413354" y="257719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377DD772-0CEB-22B5-6610-92D463228407}"/>
              </a:ext>
            </a:extLst>
          </p:cNvPr>
          <p:cNvSpPr/>
          <p:nvPr/>
        </p:nvSpPr>
        <p:spPr>
          <a:xfrm>
            <a:off x="3915082" y="396014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A5C9E538-BE23-56FA-3650-CEF31F6ADCD8}"/>
              </a:ext>
            </a:extLst>
          </p:cNvPr>
          <p:cNvSpPr/>
          <p:nvPr/>
        </p:nvSpPr>
        <p:spPr>
          <a:xfrm>
            <a:off x="3897931" y="362601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46737" y="3625535"/>
          <a:ext cx="5353176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1" name="Imagen 60">
            <a:extLst>
              <a:ext uri="{FF2B5EF4-FFF2-40B4-BE49-F238E27FC236}">
                <a16:creationId xmlns:a16="http://schemas.microsoft.com/office/drawing/2014/main" id="{402D8B0F-8A66-4213-22EB-4269524B5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5648" y="1858881"/>
            <a:ext cx="4426080" cy="112092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D5FF26C3-EE1D-29EA-5556-09CD17090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488151" y="2166981"/>
            <a:ext cx="45719" cy="57917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CCF42D22-B3AF-3BFD-E7FC-191529610B7A}"/>
              </a:ext>
            </a:extLst>
          </p:cNvPr>
          <p:cNvSpPr txBox="1"/>
          <p:nvPr/>
        </p:nvSpPr>
        <p:spPr>
          <a:xfrm>
            <a:off x="8612241" y="1937671"/>
            <a:ext cx="84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Montserrat" panose="00000500000000000000" pitchFamily="2" charset="0"/>
              </a:rPr>
              <a:t>31,51%</a:t>
            </a:r>
          </a:p>
        </p:txBody>
      </p:sp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0B91EA14-D525-D652-F400-17133665E674}"/>
              </a:ext>
            </a:extLst>
          </p:cNvPr>
          <p:cNvSpPr/>
          <p:nvPr/>
        </p:nvSpPr>
        <p:spPr>
          <a:xfrm>
            <a:off x="3669741" y="6906254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69556" y="7723818"/>
          <a:ext cx="5612915" cy="13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70" name="Gráfico 69">
            <a:extLst>
              <a:ext uri="{FF2B5EF4-FFF2-40B4-BE49-F238E27FC236}">
                <a16:creationId xmlns:a16="http://schemas.microsoft.com/office/drawing/2014/main" id="{00000000-0008-0000-0A00-000011000000}"/>
              </a:ext>
            </a:extLst>
          </p:cNvPr>
          <p:cNvGraphicFramePr>
            <a:graphicFrameLocks/>
          </p:cNvGraphicFramePr>
          <p:nvPr/>
        </p:nvGraphicFramePr>
        <p:xfrm>
          <a:off x="7560947" y="5669174"/>
          <a:ext cx="4414157" cy="1359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2" name="CuadroTexto 41">
            <a:extLst>
              <a:ext uri="{FF2B5EF4-FFF2-40B4-BE49-F238E27FC236}">
                <a16:creationId xmlns:a16="http://schemas.microsoft.com/office/drawing/2014/main" id="{7F06F7D5-A1CF-DF8F-22C0-180C97234547}"/>
              </a:ext>
            </a:extLst>
          </p:cNvPr>
          <p:cNvSpPr txBox="1"/>
          <p:nvPr/>
        </p:nvSpPr>
        <p:spPr>
          <a:xfrm>
            <a:off x="8873295" y="5879477"/>
            <a:ext cx="893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38,00 %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6C928328-20E7-FA3D-2D87-49FFDF265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295" y="6076746"/>
            <a:ext cx="18290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BC53150-04DA-E272-1084-3F81F51D5CE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E77322-0B04-68B8-0899-6061E8646312}"/>
              </a:ext>
            </a:extLst>
          </p:cNvPr>
          <p:cNvSpPr txBox="1"/>
          <p:nvPr/>
        </p:nvSpPr>
        <p:spPr>
          <a:xfrm>
            <a:off x="107082" y="978918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4.ALQUILER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24FEA8F-4F01-9AF6-C1D3-11F7C7D8053A}"/>
              </a:ext>
            </a:extLst>
          </p:cNvPr>
          <p:cNvGrpSpPr/>
          <p:nvPr/>
        </p:nvGrpSpPr>
        <p:grpSpPr>
          <a:xfrm>
            <a:off x="1305340" y="3600857"/>
            <a:ext cx="888089" cy="1273732"/>
            <a:chOff x="1366988" y="1316735"/>
            <a:chExt cx="888089" cy="1273732"/>
          </a:xfrm>
        </p:grpSpPr>
        <p:pic>
          <p:nvPicPr>
            <p:cNvPr id="6" name="Gráfico 5" descr="Clave con relleno sólido">
              <a:extLst>
                <a:ext uri="{FF2B5EF4-FFF2-40B4-BE49-F238E27FC236}">
                  <a16:creationId xmlns:a16="http://schemas.microsoft.com/office/drawing/2014/main" id="{39911E41-DA6D-48BB-CAAE-99751A28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610" y="1316735"/>
              <a:ext cx="677577" cy="677577"/>
            </a:xfrm>
            <a:prstGeom prst="rect">
              <a:avLst/>
            </a:prstGeom>
          </p:spPr>
        </p:pic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04316CE-62F8-A9AF-B4D2-C5A31E01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88" y="1759469"/>
              <a:ext cx="888089" cy="830998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9DF557C-1625-9B96-1BE8-92D61F0BFF9A}"/>
              </a:ext>
            </a:extLst>
          </p:cNvPr>
          <p:cNvSpPr txBox="1"/>
          <p:nvPr/>
        </p:nvSpPr>
        <p:spPr>
          <a:xfrm>
            <a:off x="4161258" y="761344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1ED549-1006-49C5-330C-9DA40FF25A7A}"/>
              </a:ext>
            </a:extLst>
          </p:cNvPr>
          <p:cNvSpPr txBox="1"/>
          <p:nvPr/>
        </p:nvSpPr>
        <p:spPr>
          <a:xfrm>
            <a:off x="3720187" y="611040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DETALLE COSTES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C96572-883F-101D-D36D-C102C0D5C36F}"/>
              </a:ext>
            </a:extLst>
          </p:cNvPr>
          <p:cNvGrpSpPr/>
          <p:nvPr/>
        </p:nvGrpSpPr>
        <p:grpSpPr>
          <a:xfrm>
            <a:off x="2474406" y="6374272"/>
            <a:ext cx="8096057" cy="1151093"/>
            <a:chOff x="3213472" y="5316107"/>
            <a:chExt cx="6265365" cy="13022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6E62985-A227-959D-2C9F-AF59090FE5FE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38" y="5471759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7BD368B-4E0D-9EF5-407E-D554D3D07468}"/>
                </a:ext>
              </a:extLst>
            </p:cNvPr>
            <p:cNvGrpSpPr/>
            <p:nvPr/>
          </p:nvGrpSpPr>
          <p:grpSpPr>
            <a:xfrm>
              <a:off x="3213472" y="5316107"/>
              <a:ext cx="6265365" cy="1270533"/>
              <a:chOff x="3213472" y="5313889"/>
              <a:chExt cx="6265365" cy="1270533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196CE91-DA71-D10D-875E-C75C97EC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2239" y="542122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C6B32D1F-CE3B-199B-20BE-AAD0A781C5EB}"/>
                  </a:ext>
                </a:extLst>
              </p:cNvPr>
              <p:cNvGrpSpPr/>
              <p:nvPr/>
            </p:nvGrpSpPr>
            <p:grpSpPr>
              <a:xfrm>
                <a:off x="3213472" y="5313889"/>
                <a:ext cx="6265365" cy="1270533"/>
                <a:chOff x="3173912" y="5374817"/>
                <a:chExt cx="6265365" cy="1270533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CDABEA22-B654-F3D1-76F9-97CFBD3211BF}"/>
                    </a:ext>
                  </a:extLst>
                </p:cNvPr>
                <p:cNvSpPr txBox="1"/>
                <p:nvPr/>
              </p:nvSpPr>
              <p:spPr>
                <a:xfrm>
                  <a:off x="7417398" y="5405225"/>
                  <a:ext cx="1103002" cy="33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300" dirty="0">
                      <a:latin typeface="Montserrat" panose="00000500000000000000" pitchFamily="2" charset="0"/>
                    </a:rPr>
                    <a:t>SEGUROS</a:t>
                  </a:r>
                </a:p>
              </p:txBody>
            </p:sp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6B100D41-05E5-5E33-2122-2693D92A2DBA}"/>
                    </a:ext>
                  </a:extLst>
                </p:cNvPr>
                <p:cNvGrpSpPr/>
                <p:nvPr/>
              </p:nvGrpSpPr>
              <p:grpSpPr>
                <a:xfrm>
                  <a:off x="3173912" y="5374817"/>
                  <a:ext cx="6265365" cy="1270533"/>
                  <a:chOff x="3157665" y="5336422"/>
                  <a:chExt cx="6265365" cy="1270533"/>
                </a:xfrm>
              </p:grpSpPr>
              <p:grpSp>
                <p:nvGrpSpPr>
                  <p:cNvPr id="10" name="Grupo 9">
                    <a:extLst>
                      <a:ext uri="{FF2B5EF4-FFF2-40B4-BE49-F238E27FC236}">
                        <a16:creationId xmlns:a16="http://schemas.microsoft.com/office/drawing/2014/main" id="{65871B78-C97D-C3C1-E984-004A4314BE3A}"/>
                      </a:ext>
                    </a:extLst>
                  </p:cNvPr>
                  <p:cNvGrpSpPr/>
                  <p:nvPr/>
                </p:nvGrpSpPr>
                <p:grpSpPr>
                  <a:xfrm>
                    <a:off x="3157665" y="5336422"/>
                    <a:ext cx="6265365" cy="1270533"/>
                    <a:chOff x="5542875" y="1513999"/>
                    <a:chExt cx="6265365" cy="1270533"/>
                  </a:xfrm>
                </p:grpSpPr>
                <p:cxnSp>
                  <p:nvCxnSpPr>
                    <p:cNvPr id="12" name="Conector recto 11">
                      <a:extLst>
                        <a:ext uri="{FF2B5EF4-FFF2-40B4-BE49-F238E27FC236}">
                          <a16:creationId xmlns:a16="http://schemas.microsoft.com/office/drawing/2014/main" id="{0B833C32-844F-209F-A9C9-D79843294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04574" y="162133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ector recto 12">
                      <a:extLst>
                        <a:ext uri="{FF2B5EF4-FFF2-40B4-BE49-F238E27FC236}">
                          <a16:creationId xmlns:a16="http://schemas.microsoft.com/office/drawing/2014/main" id="{66972B36-3A1F-7EC2-1710-BD3F13844C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29156" y="158949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14">
                      <a:extLst>
                        <a:ext uri="{FF2B5EF4-FFF2-40B4-BE49-F238E27FC236}">
                          <a16:creationId xmlns:a16="http://schemas.microsoft.com/office/drawing/2014/main" id="{7DB8D13F-6A04-AE2A-3DFA-F8356B717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1830522"/>
                      <a:ext cx="6265365" cy="19718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ector recto 15">
                      <a:extLst>
                        <a:ext uri="{FF2B5EF4-FFF2-40B4-BE49-F238E27FC236}">
                          <a16:creationId xmlns:a16="http://schemas.microsoft.com/office/drawing/2014/main" id="{622972C3-AC46-39FA-DC68-F3AD1C24A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2598301"/>
                      <a:ext cx="6265365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CuadroTexto 16">
                      <a:extLst>
                        <a:ext uri="{FF2B5EF4-FFF2-40B4-BE49-F238E27FC236}">
                          <a16:creationId xmlns:a16="http://schemas.microsoft.com/office/drawing/2014/main" id="{7F05F619-45AF-1A1A-8508-A786F302EA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9332" y="1513999"/>
                      <a:ext cx="1579097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dirty="0">
                          <a:latin typeface="Montserrat" panose="00000500000000000000" pitchFamily="2" charset="0"/>
                        </a:rPr>
                        <a:t>PRE-ENTREGA</a:t>
                      </a:r>
                    </a:p>
                  </p:txBody>
                </p:sp>
                <p:sp>
                  <p:nvSpPr>
                    <p:cNvPr id="19" name="CuadroTexto 18">
                      <a:extLst>
                        <a:ext uri="{FF2B5EF4-FFF2-40B4-BE49-F238E27FC236}">
                          <a16:creationId xmlns:a16="http://schemas.microsoft.com/office/drawing/2014/main" id="{6096AC79-995F-694C-27B1-62FACB177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2147" y="1519455"/>
                      <a:ext cx="118174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AMORT</a:t>
                      </a:r>
                    </a:p>
                  </p:txBody>
                </p:sp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B9B08B02-00D2-3E80-4E3B-63A12BC70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9860" y="1513999"/>
                      <a:ext cx="110300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GTOS FROS</a:t>
                      </a:r>
                    </a:p>
                  </p:txBody>
                </p:sp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0FFDD95D-9E67-B01B-0E86-D7953D323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2652" y="2088870"/>
                      <a:ext cx="689393" cy="330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13.801€</a:t>
                      </a:r>
                    </a:p>
                  </p:txBody>
                </p:sp>
                <p:sp>
                  <p:nvSpPr>
                    <p:cNvPr id="23" name="CuadroTexto 22">
                      <a:extLst>
                        <a:ext uri="{FF2B5EF4-FFF2-40B4-BE49-F238E27FC236}">
                          <a16:creationId xmlns:a16="http://schemas.microsoft.com/office/drawing/2014/main" id="{51AA901A-015E-1372-68EB-0DC2717D8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4394" y="2061756"/>
                      <a:ext cx="1172120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683.524€</a:t>
                      </a:r>
                    </a:p>
                  </p:txBody>
                </p:sp>
              </p:grp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AEE6FB67-507E-CCD9-BFA8-E019C8DB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378" y="5931287"/>
                    <a:ext cx="494026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810€</a:t>
                    </a:r>
                  </a:p>
                </p:txBody>
              </p:sp>
              <p:sp>
                <p:nvSpPr>
                  <p:cNvPr id="48" name="CuadroTexto 47">
                    <a:extLst>
                      <a:ext uri="{FF2B5EF4-FFF2-40B4-BE49-F238E27FC236}">
                        <a16:creationId xmlns:a16="http://schemas.microsoft.com/office/drawing/2014/main" id="{46EC02A6-523E-AD22-1EF3-F20A922028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187" y="5884178"/>
                    <a:ext cx="794688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132.174€</a:t>
                    </a:r>
                  </a:p>
                </p:txBody>
              </p:sp>
            </p:grpSp>
          </p:grpSp>
        </p:grp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26B0A51-53CB-D54A-9D6C-ECC2C8C395C1}"/>
              </a:ext>
            </a:extLst>
          </p:cNvPr>
          <p:cNvCxnSpPr>
            <a:cxnSpLocks/>
          </p:cNvCxnSpPr>
          <p:nvPr/>
        </p:nvCxnSpPr>
        <p:spPr>
          <a:xfrm>
            <a:off x="7967613" y="2087680"/>
            <a:ext cx="10322" cy="1146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E3EF11-FFEB-5962-C989-6D7F40C3AB32}"/>
              </a:ext>
            </a:extLst>
          </p:cNvPr>
          <p:cNvGrpSpPr/>
          <p:nvPr/>
        </p:nvGrpSpPr>
        <p:grpSpPr>
          <a:xfrm>
            <a:off x="3052139" y="2009769"/>
            <a:ext cx="6333908" cy="1293371"/>
            <a:chOff x="3055517" y="2990234"/>
            <a:chExt cx="6333908" cy="12933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76150C2-B5F6-FD6E-5624-0ED6408ED368}"/>
                </a:ext>
              </a:extLst>
            </p:cNvPr>
            <p:cNvGrpSpPr/>
            <p:nvPr/>
          </p:nvGrpSpPr>
          <p:grpSpPr>
            <a:xfrm>
              <a:off x="3055517" y="2990234"/>
              <a:ext cx="6333908" cy="1293371"/>
              <a:chOff x="3564285" y="1827781"/>
              <a:chExt cx="6333908" cy="1293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071F85B-2E24-0D41-796A-7E8FFE8FEE7A}"/>
                  </a:ext>
                </a:extLst>
              </p:cNvPr>
              <p:cNvGrpSpPr/>
              <p:nvPr/>
            </p:nvGrpSpPr>
            <p:grpSpPr>
              <a:xfrm>
                <a:off x="3564285" y="1827781"/>
                <a:ext cx="6184580" cy="1293371"/>
                <a:chOff x="4774189" y="1498597"/>
                <a:chExt cx="6184580" cy="1293371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31D1E8CF-F857-ECFC-56D2-9910844E3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7195" y="1628772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E7DC7614-2768-49C6-16B0-F7F7E69A4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1761" y="1612687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0F9898BC-71EA-9D13-85D5-3654C224F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3656" y="1645366"/>
                  <a:ext cx="10322" cy="1146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C52B3C73-ABFA-FF23-BD42-245F95C8E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1805712"/>
                  <a:ext cx="604981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0AAEFC15-E46C-DCBA-E066-24B4C8FB1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2598301"/>
                  <a:ext cx="618458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1BCCD50-04BB-0DFB-4F79-E2CED4549448}"/>
                    </a:ext>
                  </a:extLst>
                </p:cNvPr>
                <p:cNvSpPr txBox="1"/>
                <p:nvPr/>
              </p:nvSpPr>
              <p:spPr>
                <a:xfrm>
                  <a:off x="4889805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Unidades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93713BAC-CB05-B9A6-15BB-AE9BF957F1B8}"/>
                    </a:ext>
                  </a:extLst>
                </p:cNvPr>
                <p:cNvSpPr txBox="1"/>
                <p:nvPr/>
              </p:nvSpPr>
              <p:spPr>
                <a:xfrm>
                  <a:off x="6074897" y="1507138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Facturac.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4FC97717-3174-4004-F4BD-5D81BCF40CB1}"/>
                    </a:ext>
                  </a:extLst>
                </p:cNvPr>
                <p:cNvSpPr txBox="1"/>
                <p:nvPr/>
              </p:nvSpPr>
              <p:spPr>
                <a:xfrm>
                  <a:off x="8578153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%MB.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9E37406-1271-7D9E-2D57-7EF176B2E394}"/>
                    </a:ext>
                  </a:extLst>
                </p:cNvPr>
                <p:cNvSpPr txBox="1"/>
                <p:nvPr/>
              </p:nvSpPr>
              <p:spPr>
                <a:xfrm>
                  <a:off x="9743526" y="1498597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MB.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680CA4E1-C07B-F89B-9C65-DED9F13BBFEE}"/>
                    </a:ext>
                  </a:extLst>
                </p:cNvPr>
                <p:cNvSpPr txBox="1"/>
                <p:nvPr/>
              </p:nvSpPr>
              <p:spPr>
                <a:xfrm>
                  <a:off x="5076501" y="2055884"/>
                  <a:ext cx="6406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b="1" dirty="0">
                      <a:latin typeface="Montserrat" panose="00000500000000000000" pitchFamily="2" charset="0"/>
                    </a:rPr>
                    <a:t>97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AFF059EB-3C7E-176E-AED1-A4813D75DBFC}"/>
                    </a:ext>
                  </a:extLst>
                </p:cNvPr>
                <p:cNvSpPr txBox="1"/>
                <p:nvPr/>
              </p:nvSpPr>
              <p:spPr>
                <a:xfrm>
                  <a:off x="6074563" y="2028596"/>
                  <a:ext cx="12507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1.008.387€ 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7FBCF703-04FD-406D-9528-99A3BC8A28C2}"/>
                    </a:ext>
                  </a:extLst>
                </p:cNvPr>
                <p:cNvSpPr txBox="1"/>
                <p:nvPr/>
              </p:nvSpPr>
              <p:spPr>
                <a:xfrm>
                  <a:off x="8769391" y="2027352"/>
                  <a:ext cx="920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8,64%</a:t>
                  </a:r>
                </a:p>
              </p:txBody>
            </p:sp>
          </p:grp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CACDA87-D7F5-AB0E-C1E2-C0CEE8E2D802}"/>
                  </a:ext>
                </a:extLst>
              </p:cNvPr>
              <p:cNvSpPr txBox="1"/>
              <p:nvPr/>
            </p:nvSpPr>
            <p:spPr>
              <a:xfrm>
                <a:off x="8647448" y="2351089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87.155 €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CF94CAE-40F0-4404-094A-044E8FAF878F}"/>
                </a:ext>
              </a:extLst>
            </p:cNvPr>
            <p:cNvSpPr txBox="1"/>
            <p:nvPr/>
          </p:nvSpPr>
          <p:spPr>
            <a:xfrm>
              <a:off x="5631895" y="3520233"/>
              <a:ext cx="1302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921.232€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208E279B-6608-7E14-4AB2-420EC4A0C8D3}"/>
                </a:ext>
              </a:extLst>
            </p:cNvPr>
            <p:cNvSpPr txBox="1"/>
            <p:nvPr/>
          </p:nvSpPr>
          <p:spPr>
            <a:xfrm>
              <a:off x="5793156" y="303018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D353FE-2AF4-D5F8-4F59-95C9B36F51D3}"/>
              </a:ext>
            </a:extLst>
          </p:cNvPr>
          <p:cNvCxnSpPr>
            <a:cxnSpLocks/>
          </p:cNvCxnSpPr>
          <p:nvPr/>
        </p:nvCxnSpPr>
        <p:spPr>
          <a:xfrm>
            <a:off x="6581059" y="649138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3EE4C92-3172-1BFB-664D-E691650A1DC4}"/>
              </a:ext>
            </a:extLst>
          </p:cNvPr>
          <p:cNvCxnSpPr>
            <a:cxnSpLocks/>
          </p:cNvCxnSpPr>
          <p:nvPr/>
        </p:nvCxnSpPr>
        <p:spPr>
          <a:xfrm>
            <a:off x="5433379" y="650280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5796999-1313-68E7-5DF6-7F5675A4F1FD}"/>
              </a:ext>
            </a:extLst>
          </p:cNvPr>
          <p:cNvSpPr txBox="1"/>
          <p:nvPr/>
        </p:nvSpPr>
        <p:spPr>
          <a:xfrm>
            <a:off x="5144119" y="6368732"/>
            <a:ext cx="15270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PORTES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DF3B94F-89CB-EA3E-6796-E1E449BF7ABC}"/>
              </a:ext>
            </a:extLst>
          </p:cNvPr>
          <p:cNvSpPr txBox="1"/>
          <p:nvPr/>
        </p:nvSpPr>
        <p:spPr>
          <a:xfrm>
            <a:off x="5549815" y="6846283"/>
            <a:ext cx="11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18.850€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D7E0CC9-7D3F-B6BF-095A-082C459DBFC4}"/>
              </a:ext>
            </a:extLst>
          </p:cNvPr>
          <p:cNvCxnSpPr>
            <a:cxnSpLocks/>
          </p:cNvCxnSpPr>
          <p:nvPr/>
        </p:nvCxnSpPr>
        <p:spPr>
          <a:xfrm>
            <a:off x="10536295" y="6539526"/>
            <a:ext cx="13338" cy="101350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5ADFA77-8781-34EF-0B45-94BB0B6CFFDF}"/>
              </a:ext>
            </a:extLst>
          </p:cNvPr>
          <p:cNvSpPr txBox="1"/>
          <p:nvPr/>
        </p:nvSpPr>
        <p:spPr>
          <a:xfrm>
            <a:off x="9516074" y="6876576"/>
            <a:ext cx="1026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>
                <a:latin typeface="Montserrat" panose="00000500000000000000" pitchFamily="2" charset="0"/>
              </a:rPr>
              <a:t>72,.070€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D8E420-674A-AD72-63E8-13291C25707A}"/>
              </a:ext>
            </a:extLst>
          </p:cNvPr>
          <p:cNvSpPr txBox="1"/>
          <p:nvPr/>
        </p:nvSpPr>
        <p:spPr>
          <a:xfrm>
            <a:off x="9224758" y="6408143"/>
            <a:ext cx="1425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MANTEN.</a:t>
            </a:r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585049" y="7823598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B514A177-B382-B079-5E04-C08B5DD61C2D}"/>
              </a:ext>
            </a:extLst>
          </p:cNvPr>
          <p:cNvGraphicFramePr>
            <a:graphicFrameLocks/>
          </p:cNvGraphicFramePr>
          <p:nvPr/>
        </p:nvGraphicFramePr>
        <p:xfrm>
          <a:off x="3460184" y="3318811"/>
          <a:ext cx="6107983" cy="290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45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584528-4EF7-9947-1B3E-1A42611F142C}"/>
              </a:ext>
            </a:extLst>
          </p:cNvPr>
          <p:cNvSpPr/>
          <p:nvPr/>
        </p:nvSpPr>
        <p:spPr>
          <a:xfrm>
            <a:off x="-417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8878F4-3E0F-04B6-21DA-981E01E15966}"/>
              </a:ext>
            </a:extLst>
          </p:cNvPr>
          <p:cNvSpPr txBox="1"/>
          <p:nvPr/>
        </p:nvSpPr>
        <p:spPr>
          <a:xfrm>
            <a:off x="19781" y="100359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RESUMEN DEP. DE VENTAS JUNIO 2025(Datos contabilidad)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E11CF76-5896-9748-E304-B8D69E5E152D}"/>
              </a:ext>
            </a:extLst>
          </p:cNvPr>
          <p:cNvGrpSpPr/>
          <p:nvPr/>
        </p:nvGrpSpPr>
        <p:grpSpPr>
          <a:xfrm>
            <a:off x="1683652" y="680531"/>
            <a:ext cx="8143323" cy="5025364"/>
            <a:chOff x="2217827" y="1619276"/>
            <a:chExt cx="7706461" cy="5281396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4513A28-1AF8-7638-23BA-D9213F084D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9" y="2004011"/>
              <a:ext cx="766713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CAC0315-9D68-1DA6-D795-9E2A00F27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2796600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D7A90DC-C3AA-E048-629C-CDC0C21D0554}"/>
                </a:ext>
              </a:extLst>
            </p:cNvPr>
            <p:cNvSpPr txBox="1"/>
            <p:nvPr/>
          </p:nvSpPr>
          <p:spPr>
            <a:xfrm>
              <a:off x="2466838" y="2297088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29D035F-A19B-2817-A140-A8FE68381839}"/>
                </a:ext>
              </a:extLst>
            </p:cNvPr>
            <p:cNvSpPr txBox="1"/>
            <p:nvPr/>
          </p:nvSpPr>
          <p:spPr>
            <a:xfrm>
              <a:off x="4816456" y="222861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36,5 M €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5185BB9-1C37-5C05-0C0B-93CD3DDC75FA}"/>
                </a:ext>
              </a:extLst>
            </p:cNvPr>
            <p:cNvSpPr txBox="1"/>
            <p:nvPr/>
          </p:nvSpPr>
          <p:spPr>
            <a:xfrm>
              <a:off x="3640734" y="1640483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 2025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6C9A1D6-5B83-A4C0-3D51-A3A7F42E7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10" y="1843665"/>
              <a:ext cx="9900" cy="5057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EC4411C-2345-65E1-A274-029EA7ACD7E5}"/>
                </a:ext>
              </a:extLst>
            </p:cNvPr>
            <p:cNvSpPr txBox="1"/>
            <p:nvPr/>
          </p:nvSpPr>
          <p:spPr>
            <a:xfrm>
              <a:off x="6095014" y="162744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Ppto.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738CB8D-02E8-9563-4B7F-3F5AB1E2B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13" y="1843881"/>
              <a:ext cx="4507" cy="495614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B726E4F-E711-412F-C85E-08D9B0A05F86}"/>
                </a:ext>
              </a:extLst>
            </p:cNvPr>
            <p:cNvSpPr txBox="1"/>
            <p:nvPr/>
          </p:nvSpPr>
          <p:spPr>
            <a:xfrm>
              <a:off x="7247693" y="1619276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PY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5A2347-37BC-EBE9-4B6E-B4181A52FE9F}"/>
                </a:ext>
              </a:extLst>
            </p:cNvPr>
            <p:cNvSpPr txBox="1"/>
            <p:nvPr/>
          </p:nvSpPr>
          <p:spPr>
            <a:xfrm>
              <a:off x="8305314" y="1627443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Ppto.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97A0B0B8-023E-343A-99DF-BDD468092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28" y="1786371"/>
              <a:ext cx="19699" cy="511430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3618FF2-B5B7-D353-9983-20620EE4C44A}"/>
                </a:ext>
              </a:extLst>
            </p:cNvPr>
            <p:cNvSpPr txBox="1"/>
            <p:nvPr/>
          </p:nvSpPr>
          <p:spPr>
            <a:xfrm>
              <a:off x="3482497" y="2215509"/>
              <a:ext cx="97476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50,3 M €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856E60-67A7-24C7-820F-BD8FD7A4B824}"/>
                </a:ext>
              </a:extLst>
            </p:cNvPr>
            <p:cNvSpPr txBox="1"/>
            <p:nvPr/>
          </p:nvSpPr>
          <p:spPr>
            <a:xfrm>
              <a:off x="5901768" y="2211147"/>
              <a:ext cx="1105928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 48,7 M € 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FDAAD85-2AC3-0E6C-B303-8BC30E7E605E}"/>
                </a:ext>
              </a:extLst>
            </p:cNvPr>
            <p:cNvSpPr txBox="1"/>
            <p:nvPr/>
          </p:nvSpPr>
          <p:spPr>
            <a:xfrm>
              <a:off x="7234508" y="2228616"/>
              <a:ext cx="107929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 13,8 M€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77D7067-7871-1A7B-62CA-E479405E5101}"/>
                </a:ext>
              </a:extLst>
            </p:cNvPr>
            <p:cNvSpPr txBox="1"/>
            <p:nvPr/>
          </p:nvSpPr>
          <p:spPr>
            <a:xfrm>
              <a:off x="8537290" y="2197038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1,4 M € 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44D21CC-65DD-9FCE-FEB2-8B79272034A2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27" y="3714169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DBDFD89-4008-FA5C-BB96-EF317329CB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4510497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287C7AE0-7750-08F6-3685-825B008FB9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5338632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A15F6593-E55B-80EA-10CB-D512C213BE4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33" y="1808100"/>
              <a:ext cx="31243" cy="509257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15FAF375-B6F1-CE48-9C13-DB694E2F0E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3656" y="6356664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8176371A-BCF0-A6AF-F261-C64D377DBACB}"/>
                </a:ext>
              </a:extLst>
            </p:cNvPr>
            <p:cNvSpPr txBox="1"/>
            <p:nvPr/>
          </p:nvSpPr>
          <p:spPr>
            <a:xfrm>
              <a:off x="2621268" y="3180071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D89DDAD-9D9E-B59E-D6EC-A5F340ACCE8D}"/>
                </a:ext>
              </a:extLst>
            </p:cNvPr>
            <p:cNvSpPr txBox="1"/>
            <p:nvPr/>
          </p:nvSpPr>
          <p:spPr>
            <a:xfrm>
              <a:off x="2535659" y="401282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Margen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914ABFE8-6426-EDC5-A2A2-6863555CEFFE}"/>
                </a:ext>
              </a:extLst>
            </p:cNvPr>
            <p:cNvSpPr txBox="1"/>
            <p:nvPr/>
          </p:nvSpPr>
          <p:spPr>
            <a:xfrm>
              <a:off x="2466838" y="4770676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Personal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2F9218F-FBC2-8801-7B41-BC55CDD0DA06}"/>
                </a:ext>
              </a:extLst>
            </p:cNvPr>
            <p:cNvSpPr txBox="1"/>
            <p:nvPr/>
          </p:nvSpPr>
          <p:spPr>
            <a:xfrm>
              <a:off x="2434825" y="5671813"/>
              <a:ext cx="1057621" cy="54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Otros Gastos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228B0AFE-A0B4-8D36-3253-6F505575128C}"/>
                </a:ext>
              </a:extLst>
            </p:cNvPr>
            <p:cNvSpPr txBox="1"/>
            <p:nvPr/>
          </p:nvSpPr>
          <p:spPr>
            <a:xfrm>
              <a:off x="2383086" y="6459080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Beneficio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A56CAE8-1C21-BB88-3E6A-506C6F8B4DBE}"/>
                </a:ext>
              </a:extLst>
            </p:cNvPr>
            <p:cNvSpPr txBox="1"/>
            <p:nvPr/>
          </p:nvSpPr>
          <p:spPr>
            <a:xfrm>
              <a:off x="4859723" y="311582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33,5 M € 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11382961-3605-6244-ADE3-B7EA401E82EE}"/>
                </a:ext>
              </a:extLst>
            </p:cNvPr>
            <p:cNvSpPr txBox="1"/>
            <p:nvPr/>
          </p:nvSpPr>
          <p:spPr>
            <a:xfrm>
              <a:off x="3514007" y="312494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47,1 M € 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1F9147-C3F5-8AB4-C2AD-410F6C3B79A8}"/>
                </a:ext>
              </a:extLst>
            </p:cNvPr>
            <p:cNvSpPr txBox="1"/>
            <p:nvPr/>
          </p:nvSpPr>
          <p:spPr>
            <a:xfrm>
              <a:off x="6067131" y="3105734"/>
              <a:ext cx="972842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45,3 M €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6B424370-A601-682A-D892-B1FE4C6CD388}"/>
                </a:ext>
              </a:extLst>
            </p:cNvPr>
            <p:cNvSpPr txBox="1"/>
            <p:nvPr/>
          </p:nvSpPr>
          <p:spPr>
            <a:xfrm>
              <a:off x="7334104" y="3113997"/>
              <a:ext cx="10484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13,6 €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DBF215C-8ADD-4B6A-2D6A-0C4A6E0871D3}"/>
                </a:ext>
              </a:extLst>
            </p:cNvPr>
            <p:cNvSpPr txBox="1"/>
            <p:nvPr/>
          </p:nvSpPr>
          <p:spPr>
            <a:xfrm>
              <a:off x="8519676" y="3084667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 M €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0E397FB-BAF9-4275-619E-34DAD3468CA7}"/>
                </a:ext>
              </a:extLst>
            </p:cNvPr>
            <p:cNvSpPr txBox="1"/>
            <p:nvPr/>
          </p:nvSpPr>
          <p:spPr>
            <a:xfrm>
              <a:off x="3609556" y="401451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3,2 M €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9638C799-FEE9-7204-8CB7-BB2F0BF9B0B5}"/>
                </a:ext>
              </a:extLst>
            </p:cNvPr>
            <p:cNvSpPr txBox="1"/>
            <p:nvPr/>
          </p:nvSpPr>
          <p:spPr>
            <a:xfrm>
              <a:off x="4911276" y="399534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3,0 M €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F6CE8659-46BE-CD9D-6BB3-993C08AAA389}"/>
                </a:ext>
              </a:extLst>
            </p:cNvPr>
            <p:cNvSpPr txBox="1"/>
            <p:nvPr/>
          </p:nvSpPr>
          <p:spPr>
            <a:xfrm>
              <a:off x="6062043" y="396091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3,4 M € 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ADBA4BD-0EB4-2A42-F353-A31273196EED}"/>
                </a:ext>
              </a:extLst>
            </p:cNvPr>
            <p:cNvSpPr txBox="1"/>
            <p:nvPr/>
          </p:nvSpPr>
          <p:spPr>
            <a:xfrm>
              <a:off x="3556483" y="4761287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2,0 M € 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FC49706D-BD1E-4528-4C4B-D1D0FF4FB348}"/>
                </a:ext>
              </a:extLst>
            </p:cNvPr>
            <p:cNvSpPr txBox="1"/>
            <p:nvPr/>
          </p:nvSpPr>
          <p:spPr>
            <a:xfrm>
              <a:off x="4933269" y="4769486"/>
              <a:ext cx="102767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1,7 M € 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73129130-550E-3655-D7B4-E2699989B639}"/>
                </a:ext>
              </a:extLst>
            </p:cNvPr>
            <p:cNvSpPr txBox="1"/>
            <p:nvPr/>
          </p:nvSpPr>
          <p:spPr>
            <a:xfrm>
              <a:off x="6090541" y="476948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 M € 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1CCCBFA-BF03-AD4F-5284-C836DD50496F}"/>
                </a:ext>
              </a:extLst>
            </p:cNvPr>
            <p:cNvSpPr txBox="1"/>
            <p:nvPr/>
          </p:nvSpPr>
          <p:spPr>
            <a:xfrm>
              <a:off x="3565711" y="568970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36F2826D-1A90-789B-AB88-04D073E35B6C}"/>
                </a:ext>
              </a:extLst>
            </p:cNvPr>
            <p:cNvSpPr txBox="1"/>
            <p:nvPr/>
          </p:nvSpPr>
          <p:spPr>
            <a:xfrm>
              <a:off x="4874383" y="570924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0,3 M €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0AF3C16D-02AC-8463-3AAF-6B3698045C3A}"/>
                </a:ext>
              </a:extLst>
            </p:cNvPr>
            <p:cNvSpPr txBox="1"/>
            <p:nvPr/>
          </p:nvSpPr>
          <p:spPr>
            <a:xfrm>
              <a:off x="6110469" y="5713627"/>
              <a:ext cx="9220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5F042972-9896-6539-5C7E-1488860EFE0D}"/>
                </a:ext>
              </a:extLst>
            </p:cNvPr>
            <p:cNvSpPr txBox="1"/>
            <p:nvPr/>
          </p:nvSpPr>
          <p:spPr>
            <a:xfrm>
              <a:off x="3575244" y="6446202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0,5 M € * 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C9FCE34-B278-D18B-5105-A390BE000DA3}"/>
                </a:ext>
              </a:extLst>
            </p:cNvPr>
            <p:cNvSpPr txBox="1"/>
            <p:nvPr/>
          </p:nvSpPr>
          <p:spPr>
            <a:xfrm>
              <a:off x="4832077" y="6463143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1,0 M € 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45F3DB0-B3BD-6143-BA2F-38A82BA60062}"/>
                </a:ext>
              </a:extLst>
            </p:cNvPr>
            <p:cNvSpPr txBox="1"/>
            <p:nvPr/>
          </p:nvSpPr>
          <p:spPr>
            <a:xfrm>
              <a:off x="6062043" y="647111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0,7M € </a:t>
              </a:r>
            </a:p>
          </p:txBody>
        </p:sp>
      </p:grpSp>
      <p:graphicFrame>
        <p:nvGraphicFramePr>
          <p:cNvPr id="136" name="Gráfico 135">
            <a:extLst>
              <a:ext uri="{FF2B5EF4-FFF2-40B4-BE49-F238E27FC236}">
                <a16:creationId xmlns:a16="http://schemas.microsoft.com/office/drawing/2014/main" id="{59FA2B59-6C57-8186-7EAE-4BBADBB47015}"/>
              </a:ext>
            </a:extLst>
          </p:cNvPr>
          <p:cNvGraphicFramePr>
            <a:graphicFrameLocks/>
          </p:cNvGraphicFramePr>
          <p:nvPr/>
        </p:nvGraphicFramePr>
        <p:xfrm>
          <a:off x="5999956" y="6505993"/>
          <a:ext cx="3609213" cy="93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áfico 137">
            <a:extLst>
              <a:ext uri="{FF2B5EF4-FFF2-40B4-BE49-F238E27FC236}">
                <a16:creationId xmlns:a16="http://schemas.microsoft.com/office/drawing/2014/main" id="{81E40024-6520-0BBB-7C5D-1CF2A69EDDCE}"/>
              </a:ext>
            </a:extLst>
          </p:cNvPr>
          <p:cNvGraphicFramePr>
            <a:graphicFrameLocks/>
          </p:cNvGraphicFramePr>
          <p:nvPr/>
        </p:nvGraphicFramePr>
        <p:xfrm>
          <a:off x="6024960" y="8004393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BDE989F-F3BE-391A-868D-249AE5736034}"/>
              </a:ext>
            </a:extLst>
          </p:cNvPr>
          <p:cNvSpPr txBox="1"/>
          <p:nvPr/>
        </p:nvSpPr>
        <p:spPr>
          <a:xfrm>
            <a:off x="-183217" y="5808793"/>
            <a:ext cx="1196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PARTICIPACIÓN EN EL BENEFICIO DEPARTAMENTAL X ÁREA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55C0381-713B-664F-321A-5A1EC4A4FBC2}"/>
              </a:ext>
            </a:extLst>
          </p:cNvPr>
          <p:cNvGrpSpPr/>
          <p:nvPr/>
        </p:nvGrpSpPr>
        <p:grpSpPr>
          <a:xfrm>
            <a:off x="1725202" y="6530585"/>
            <a:ext cx="4046250" cy="945755"/>
            <a:chOff x="1055671" y="6742721"/>
            <a:chExt cx="3816019" cy="945755"/>
          </a:xfrm>
        </p:grpSpPr>
        <p:graphicFrame>
          <p:nvGraphicFramePr>
            <p:cNvPr id="133" name="Gráfico 132">
              <a:extLst>
                <a:ext uri="{FF2B5EF4-FFF2-40B4-BE49-F238E27FC236}">
                  <a16:creationId xmlns:a16="http://schemas.microsoft.com/office/drawing/2014/main" id="{EAAE4903-7777-FAD1-0469-5BA4D21C1F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55671" y="6742721"/>
            <a:ext cx="3656038" cy="9457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4B2FF2FD-4452-FCCB-E324-405C43EE8F8A}"/>
                </a:ext>
              </a:extLst>
            </p:cNvPr>
            <p:cNvSpPr txBox="1"/>
            <p:nvPr/>
          </p:nvSpPr>
          <p:spPr>
            <a:xfrm>
              <a:off x="3379063" y="6997971"/>
              <a:ext cx="149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ontserrat" panose="00000500000000000000" pitchFamily="2" charset="0"/>
                </a:rPr>
                <a:t>473.000€* </a:t>
              </a:r>
            </a:p>
          </p:txBody>
        </p:sp>
      </p:grp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61808082-D9B1-F8EC-7DD5-F0B18DEC3E9C}"/>
              </a:ext>
            </a:extLst>
          </p:cNvPr>
          <p:cNvSpPr txBox="1"/>
          <p:nvPr/>
        </p:nvSpPr>
        <p:spPr>
          <a:xfrm>
            <a:off x="2587071" y="6145886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NUEVO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9C9483C-22C4-D75E-690E-A1C81C2D1A42}"/>
              </a:ext>
            </a:extLst>
          </p:cNvPr>
          <p:cNvSpPr txBox="1"/>
          <p:nvPr/>
        </p:nvSpPr>
        <p:spPr>
          <a:xfrm>
            <a:off x="6660386" y="6172073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USADO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1FE47F72-F2DE-C501-41C4-C7D93CF06357}"/>
              </a:ext>
            </a:extLst>
          </p:cNvPr>
          <p:cNvSpPr txBox="1"/>
          <p:nvPr/>
        </p:nvSpPr>
        <p:spPr>
          <a:xfrm>
            <a:off x="6618400" y="7697681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ALQUILER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F69BE30-91CC-0E54-E84D-C433C395AC0A}"/>
              </a:ext>
            </a:extLst>
          </p:cNvPr>
          <p:cNvSpPr txBox="1"/>
          <p:nvPr/>
        </p:nvSpPr>
        <p:spPr>
          <a:xfrm>
            <a:off x="7375578" y="8239819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18.642 € </a:t>
            </a:r>
          </a:p>
        </p:txBody>
      </p:sp>
      <p:pic>
        <p:nvPicPr>
          <p:cNvPr id="151" name="Imagen 150" descr="Icono&#10;&#10;Descripción generada automáticamente">
            <a:extLst>
              <a:ext uri="{FF2B5EF4-FFF2-40B4-BE49-F238E27FC236}">
                <a16:creationId xmlns:a16="http://schemas.microsoft.com/office/drawing/2014/main" id="{BA335AF8-6EE5-3D14-BDA2-BA94A9CA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2" y="1176740"/>
            <a:ext cx="527957" cy="510658"/>
          </a:xfrm>
          <a:prstGeom prst="rect">
            <a:avLst/>
          </a:prstGeom>
        </p:spPr>
      </p:pic>
      <p:pic>
        <p:nvPicPr>
          <p:cNvPr id="153" name="Gráfico 152" descr="Carro de la compra contorno">
            <a:extLst>
              <a:ext uri="{FF2B5EF4-FFF2-40B4-BE49-F238E27FC236}">
                <a16:creationId xmlns:a16="http://schemas.microsoft.com/office/drawing/2014/main" id="{CC75E345-8F8A-DD61-8CE8-300AB1CE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641" y="1866250"/>
            <a:ext cx="715601" cy="715601"/>
          </a:xfrm>
          <a:prstGeom prst="rect">
            <a:avLst/>
          </a:prstGeom>
        </p:spPr>
      </p:pic>
      <p:pic>
        <p:nvPicPr>
          <p:cNvPr id="155" name="Imagen 154" descr="Forma&#10;&#10;Descripción generada automáticamente con confianza baja">
            <a:extLst>
              <a:ext uri="{FF2B5EF4-FFF2-40B4-BE49-F238E27FC236}">
                <a16:creationId xmlns:a16="http://schemas.microsoft.com/office/drawing/2014/main" id="{06810B44-686D-999B-723D-F3310DEE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9" y="2779405"/>
            <a:ext cx="574516" cy="574516"/>
          </a:xfrm>
          <a:prstGeom prst="rect">
            <a:avLst/>
          </a:prstGeom>
        </p:spPr>
      </p:pic>
      <p:pic>
        <p:nvPicPr>
          <p:cNvPr id="157" name="Gráfico 156" descr="Hombre con relleno sólido">
            <a:extLst>
              <a:ext uri="{FF2B5EF4-FFF2-40B4-BE49-F238E27FC236}">
                <a16:creationId xmlns:a16="http://schemas.microsoft.com/office/drawing/2014/main" id="{BAE2A541-E718-D848-5884-4E180B795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358" y="3497114"/>
            <a:ext cx="657528" cy="657528"/>
          </a:xfrm>
          <a:prstGeom prst="rect">
            <a:avLst/>
          </a:prstGeom>
        </p:spPr>
      </p:pic>
      <p:pic>
        <p:nvPicPr>
          <p:cNvPr id="159" name="Gráfico 158" descr="Cartera con relleno sólido">
            <a:extLst>
              <a:ext uri="{FF2B5EF4-FFF2-40B4-BE49-F238E27FC236}">
                <a16:creationId xmlns:a16="http://schemas.microsoft.com/office/drawing/2014/main" id="{BF7333E9-BDF5-E642-5B01-C62F68F80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03" y="4366949"/>
            <a:ext cx="670655" cy="670655"/>
          </a:xfrm>
          <a:prstGeom prst="rect">
            <a:avLst/>
          </a:prstGeom>
        </p:spPr>
      </p:pic>
      <p:pic>
        <p:nvPicPr>
          <p:cNvPr id="161" name="Gráfico 160" descr="Dinero contorno">
            <a:extLst>
              <a:ext uri="{FF2B5EF4-FFF2-40B4-BE49-F238E27FC236}">
                <a16:creationId xmlns:a16="http://schemas.microsoft.com/office/drawing/2014/main" id="{8DAF15D5-C46E-1691-DAEC-83C1249340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611" y="5109439"/>
            <a:ext cx="675347" cy="675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7FFB61-55E8-E96F-FCF5-96F4B1DBC957}"/>
              </a:ext>
            </a:extLst>
          </p:cNvPr>
          <p:cNvSpPr txBox="1"/>
          <p:nvPr/>
        </p:nvSpPr>
        <p:spPr>
          <a:xfrm>
            <a:off x="2976261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0,99% s/Vtas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C741D-6581-47D9-A4FE-788563D52C6D}"/>
              </a:ext>
            </a:extLst>
          </p:cNvPr>
          <p:cNvSpPr txBox="1"/>
          <p:nvPr/>
        </p:nvSpPr>
        <p:spPr>
          <a:xfrm>
            <a:off x="4438465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2,74% s/</a:t>
            </a:r>
            <a:r>
              <a:rPr lang="es-ES" sz="1100" b="1" dirty="0" err="1">
                <a:latin typeface="Montserrat" panose="00000500000000000000" pitchFamily="2" charset="0"/>
              </a:rPr>
              <a:t>Vtas</a:t>
            </a:r>
            <a:endParaRPr lang="es-ES" sz="1100" b="1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AA10C5-96B5-6F1A-68D6-A368A4D5378E}"/>
              </a:ext>
            </a:extLst>
          </p:cNvPr>
          <p:cNvSpPr txBox="1"/>
          <p:nvPr/>
        </p:nvSpPr>
        <p:spPr>
          <a:xfrm>
            <a:off x="8304272" y="3661432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FE8B9A-D8F2-3904-F9C4-A5B2598923C5}"/>
              </a:ext>
            </a:extLst>
          </p:cNvPr>
          <p:cNvCxnSpPr>
            <a:cxnSpLocks/>
          </p:cNvCxnSpPr>
          <p:nvPr/>
        </p:nvCxnSpPr>
        <p:spPr>
          <a:xfrm>
            <a:off x="4292603" y="877915"/>
            <a:ext cx="33014" cy="4845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13576-4619-DD0E-469C-10471F6C4C3E}"/>
              </a:ext>
            </a:extLst>
          </p:cNvPr>
          <p:cNvSpPr txBox="1"/>
          <p:nvPr/>
        </p:nvSpPr>
        <p:spPr>
          <a:xfrm>
            <a:off x="4458852" y="707813"/>
            <a:ext cx="111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660F2-2BF1-EE6E-E865-1BCDF9D04301}"/>
              </a:ext>
            </a:extLst>
          </p:cNvPr>
          <p:cNvSpPr txBox="1"/>
          <p:nvPr/>
        </p:nvSpPr>
        <p:spPr>
          <a:xfrm>
            <a:off x="7103552" y="3630008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1400" dirty="0">
                <a:solidFill>
                  <a:srgbClr val="FF0000"/>
                </a:solidFill>
              </a:rPr>
              <a:t>0,3 M €                                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5B754F5-B9D3-384D-1900-8DBACACBA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89" y="3704267"/>
            <a:ext cx="312013" cy="18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999F77-F656-9877-4402-870CF07FA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7196" y="1316481"/>
            <a:ext cx="332143" cy="181265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827D133-1BF5-4F90-0800-51D1359833D2}"/>
              </a:ext>
            </a:extLst>
          </p:cNvPr>
          <p:cNvGraphicFramePr>
            <a:graphicFrameLocks/>
          </p:cNvGraphicFramePr>
          <p:nvPr/>
        </p:nvGraphicFramePr>
        <p:xfrm>
          <a:off x="1725202" y="7983367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AF5FB0B-43E1-54BF-7FC8-A240502EB976}"/>
              </a:ext>
            </a:extLst>
          </p:cNvPr>
          <p:cNvSpPr txBox="1"/>
          <p:nvPr/>
        </p:nvSpPr>
        <p:spPr>
          <a:xfrm>
            <a:off x="2295713" y="7655547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VARIA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5CCE45B-9D3F-0046-F965-2AB3B52C8A95}"/>
              </a:ext>
            </a:extLst>
          </p:cNvPr>
          <p:cNvSpPr txBox="1"/>
          <p:nvPr/>
        </p:nvSpPr>
        <p:spPr>
          <a:xfrm>
            <a:off x="3110121" y="8217443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180.639€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56F3A3-E94D-9FC3-5ECA-EBC2A80985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5087" y="4644898"/>
            <a:ext cx="332143" cy="18126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48DA832-CE1F-16C0-00EC-9E5D89F7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2988" y="3735707"/>
            <a:ext cx="332143" cy="181265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64C139B-4E0E-031E-EF7C-B066F8737DAC}"/>
              </a:ext>
            </a:extLst>
          </p:cNvPr>
          <p:cNvSpPr txBox="1"/>
          <p:nvPr/>
        </p:nvSpPr>
        <p:spPr>
          <a:xfrm>
            <a:off x="7160810" y="4580454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0,4 M €         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D2FABE-81ED-1C1D-7100-97730B25147C}"/>
              </a:ext>
            </a:extLst>
          </p:cNvPr>
          <p:cNvSpPr txBox="1"/>
          <p:nvPr/>
        </p:nvSpPr>
        <p:spPr>
          <a:xfrm>
            <a:off x="8416670" y="5285947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B49450E-0678-CAC7-1846-8AD0C3C502B2}"/>
              </a:ext>
            </a:extLst>
          </p:cNvPr>
          <p:cNvSpPr txBox="1"/>
          <p:nvPr/>
        </p:nvSpPr>
        <p:spPr>
          <a:xfrm>
            <a:off x="7117797" y="5305769"/>
            <a:ext cx="92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M €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05B2D47F-A374-D047-C454-FE5B28F09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848" y="1346568"/>
            <a:ext cx="332143" cy="181265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4E8F3AC-EDF6-9232-83F4-1BC07FAE79A9}"/>
              </a:ext>
            </a:extLst>
          </p:cNvPr>
          <p:cNvSpPr txBox="1"/>
          <p:nvPr/>
        </p:nvSpPr>
        <p:spPr>
          <a:xfrm>
            <a:off x="7129871" y="2928352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01125EB-B8E0-6360-F9AB-B085336240FA}"/>
              </a:ext>
            </a:extLst>
          </p:cNvPr>
          <p:cNvSpPr txBox="1"/>
          <p:nvPr/>
        </p:nvSpPr>
        <p:spPr>
          <a:xfrm>
            <a:off x="8304272" y="2933855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B6CCB25-229B-B436-709A-0B0E1EE3C32E}"/>
              </a:ext>
            </a:extLst>
          </p:cNvPr>
          <p:cNvSpPr txBox="1"/>
          <p:nvPr/>
        </p:nvSpPr>
        <p:spPr>
          <a:xfrm>
            <a:off x="8365131" y="4550864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715D66-297A-05C1-B123-6AF614964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893" y="5381067"/>
            <a:ext cx="312013" cy="181265"/>
          </a:xfrm>
          <a:prstGeom prst="rect">
            <a:avLst/>
          </a:prstGeom>
          <a:noFill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A21B51-9CF2-884F-D673-D456219B6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3262" y="2995476"/>
            <a:ext cx="312013" cy="1812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0F4BF22-34D1-0812-E850-423A6E0068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696" y="4651893"/>
            <a:ext cx="312013" cy="18126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350DF5-A727-B5AE-F447-DB4337CFA502}"/>
              </a:ext>
            </a:extLst>
          </p:cNvPr>
          <p:cNvSpPr txBox="1"/>
          <p:nvPr/>
        </p:nvSpPr>
        <p:spPr>
          <a:xfrm>
            <a:off x="10080978" y="6505993"/>
            <a:ext cx="191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*Se han recibido 677.000€ de PETMA, que no están incluidos.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AEA0012-42CA-E9C9-17C5-F0C29643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654" y="2193109"/>
            <a:ext cx="332143" cy="18126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993C1-1664-DDE6-C01A-6332538CC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893" y="2155824"/>
            <a:ext cx="332143" cy="1812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A223F4-DD19-9807-21BD-BAB17493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865" y="3004143"/>
            <a:ext cx="332143" cy="18126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B1AA6B-F77E-A7EF-F9E2-42CDE06EF5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5784" y="5375712"/>
            <a:ext cx="312013" cy="18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59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935CD520-B7FD-DA13-13E1-BBAB661BEDDD}"/>
              </a:ext>
            </a:extLst>
          </p:cNvPr>
          <p:cNvGrpSpPr/>
          <p:nvPr/>
        </p:nvGrpSpPr>
        <p:grpSpPr>
          <a:xfrm>
            <a:off x="9534114" y="2750361"/>
            <a:ext cx="1278465" cy="1162754"/>
            <a:chOff x="8441542" y="2641457"/>
            <a:chExt cx="1278465" cy="1162754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ABEF93B3-6514-8D6A-3321-4660D5381CD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F3D6E595-3DC2-09E5-F4B5-D61D2407D56D}"/>
                </a:ext>
              </a:extLst>
            </p:cNvPr>
            <p:cNvSpPr txBox="1"/>
            <p:nvPr/>
          </p:nvSpPr>
          <p:spPr>
            <a:xfrm>
              <a:off x="8454111" y="311745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24,08%</a:t>
              </a:r>
            </a:p>
          </p:txBody>
        </p:sp>
      </p:grpSp>
      <p:pic>
        <p:nvPicPr>
          <p:cNvPr id="139" name="Imagen 138" descr="Imagen que contiene tabla, interior, comida, pequeño&#10;&#10;Descripción generada automáticamente">
            <a:extLst>
              <a:ext uri="{FF2B5EF4-FFF2-40B4-BE49-F238E27FC236}">
                <a16:creationId xmlns:a16="http://schemas.microsoft.com/office/drawing/2014/main" id="{E7FC1720-3F49-6756-DF6B-B3608CBF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40" y="5423309"/>
            <a:ext cx="4723973" cy="31096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28DFBA-17F9-9551-FA9A-4D0B583E1E86}"/>
              </a:ext>
            </a:extLst>
          </p:cNvPr>
          <p:cNvSpPr txBox="1"/>
          <p:nvPr/>
        </p:nvSpPr>
        <p:spPr>
          <a:xfrm>
            <a:off x="-166614" y="360937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REPUESTOS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0AE961D8-B274-32E8-12C1-C728B0BC638D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2872191" y="2021384"/>
            <a:ext cx="2905576" cy="194213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9750119-45F9-5ECD-BDAC-5EFB5B4FB484}"/>
              </a:ext>
            </a:extLst>
          </p:cNvPr>
          <p:cNvCxnSpPr>
            <a:cxnSpLocks/>
            <a:stCxn id="93" idx="3"/>
            <a:endCxn id="14" idx="0"/>
          </p:cNvCxnSpPr>
          <p:nvPr/>
        </p:nvCxnSpPr>
        <p:spPr>
          <a:xfrm>
            <a:off x="2942640" y="3297798"/>
            <a:ext cx="2835127" cy="66572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5AE98D4E-BDA2-B37A-BBDF-FCACC4E43E5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98516" y="4769643"/>
            <a:ext cx="2061760" cy="1558570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19782077-9706-C4E9-26E7-BF8F59851907}"/>
              </a:ext>
            </a:extLst>
          </p:cNvPr>
          <p:cNvCxnSpPr>
            <a:cxnSpLocks/>
            <a:stCxn id="108" idx="3"/>
            <a:endCxn id="14" idx="1"/>
          </p:cNvCxnSpPr>
          <p:nvPr/>
        </p:nvCxnSpPr>
        <p:spPr>
          <a:xfrm flipV="1">
            <a:off x="2934756" y="4518048"/>
            <a:ext cx="1573925" cy="317306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FBB270-7D4A-0F00-53E0-0D3B5693961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7103568" y="3296690"/>
            <a:ext cx="2912944" cy="107041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861D5924-783C-1383-9FAB-E25C9106E37F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5400000" flipH="1" flipV="1">
            <a:off x="5224244" y="3353285"/>
            <a:ext cx="1163760" cy="56715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48CA191-3A81-803D-FF80-91C5AAE72B3D}"/>
              </a:ext>
            </a:extLst>
          </p:cNvPr>
          <p:cNvGrpSpPr/>
          <p:nvPr/>
        </p:nvGrpSpPr>
        <p:grpSpPr>
          <a:xfrm>
            <a:off x="334019" y="938025"/>
            <a:ext cx="2608621" cy="7369468"/>
            <a:chOff x="464593" y="1085088"/>
            <a:chExt cx="2608621" cy="6899129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F8B8BF3E-BA4F-F219-F2FA-6E052D48130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160237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707E131B-5EC7-2DE2-C36C-14EDCBDDFD6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291169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ED73BEE6-6516-B677-82FD-56414FF64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4296199"/>
            <a:ext cx="2538172" cy="1226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Gráfico 7">
              <a:extLst>
                <a:ext uri="{FF2B5EF4-FFF2-40B4-BE49-F238E27FC236}">
                  <a16:creationId xmlns:a16="http://schemas.microsoft.com/office/drawing/2014/main" id="{5F363219-04AF-9C28-9798-BF9F8EEECD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5643110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D14D87E5-1EEE-20F3-C615-15766A52F2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699002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755470" y="288812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Mostrador</a:t>
              </a:r>
            </a:p>
          </p:txBody>
        </p:sp>
        <p:sp>
          <p:nvSpPr>
            <p:cNvPr id="11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698713" y="429619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Mayoristas</a:t>
              </a:r>
            </a:p>
          </p:txBody>
        </p:sp>
        <p:sp>
          <p:nvSpPr>
            <p:cNvPr id="12" name="CuadroTexto 217">
              <a:extLst>
                <a:ext uri="{FF2B5EF4-FFF2-40B4-BE49-F238E27FC236}">
                  <a16:creationId xmlns:a16="http://schemas.microsoft.com/office/drawing/2014/main" id="{03753EFD-FDDD-F578-1188-C72A49A03956}"/>
                </a:ext>
              </a:extLst>
            </p:cNvPr>
            <p:cNvSpPr txBox="1"/>
            <p:nvPr/>
          </p:nvSpPr>
          <p:spPr>
            <a:xfrm>
              <a:off x="725954" y="5584714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13" name="CuadroTexto 217">
              <a:extLst>
                <a:ext uri="{FF2B5EF4-FFF2-40B4-BE49-F238E27FC236}">
                  <a16:creationId xmlns:a16="http://schemas.microsoft.com/office/drawing/2014/main" id="{4466E3D4-DB2B-B42B-EC93-AAEE509EA464}"/>
                </a:ext>
              </a:extLst>
            </p:cNvPr>
            <p:cNvSpPr txBox="1"/>
            <p:nvPr/>
          </p:nvSpPr>
          <p:spPr>
            <a:xfrm>
              <a:off x="762735" y="694405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DB3BFB88-0BEF-DAA4-B652-5C0D5C233D57}"/>
                </a:ext>
              </a:extLst>
            </p:cNvPr>
            <p:cNvSpPr txBox="1"/>
            <p:nvPr/>
          </p:nvSpPr>
          <p:spPr>
            <a:xfrm>
              <a:off x="1130807" y="1772119"/>
              <a:ext cx="1928715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9.330.223 €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634A026-7C26-2E6B-DBAB-A11CE4D361DC}"/>
                </a:ext>
              </a:extLst>
            </p:cNvPr>
            <p:cNvGrpSpPr/>
            <p:nvPr/>
          </p:nvGrpSpPr>
          <p:grpSpPr>
            <a:xfrm>
              <a:off x="568032" y="2145181"/>
              <a:ext cx="2448354" cy="455593"/>
              <a:chOff x="7798571" y="5053217"/>
              <a:chExt cx="2448354" cy="455593"/>
            </a:xfrm>
          </p:grpSpPr>
          <p:sp>
            <p:nvSpPr>
              <p:cNvPr id="87" name="Triángulo isósceles 86">
                <a:extLst>
                  <a:ext uri="{FF2B5EF4-FFF2-40B4-BE49-F238E27FC236}">
                    <a16:creationId xmlns:a16="http://schemas.microsoft.com/office/drawing/2014/main" id="{23DDA54C-3B21-8B1B-05D4-D4E15615A2AB}"/>
                  </a:ext>
                </a:extLst>
              </p:cNvPr>
              <p:cNvSpPr/>
              <p:nvPr/>
            </p:nvSpPr>
            <p:spPr>
              <a:xfrm>
                <a:off x="7798571" y="5071909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00B05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F731478B-AA11-2439-C76E-B96CE12A6CA3}"/>
                  </a:ext>
                </a:extLst>
              </p:cNvPr>
              <p:cNvSpPr txBox="1"/>
              <p:nvPr/>
            </p:nvSpPr>
            <p:spPr>
              <a:xfrm>
                <a:off x="8133827" y="5053217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+ 1,1 MM  € PY</a:t>
                </a:r>
              </a:p>
            </p:txBody>
          </p:sp>
          <p:sp>
            <p:nvSpPr>
              <p:cNvPr id="89" name="Triángulo isósceles 88">
                <a:extLst>
                  <a:ext uri="{FF2B5EF4-FFF2-40B4-BE49-F238E27FC236}">
                    <a16:creationId xmlns:a16="http://schemas.microsoft.com/office/drawing/2014/main" id="{25DC0440-565B-7684-0744-0D01EB2B00CF}"/>
                  </a:ext>
                </a:extLst>
              </p:cNvPr>
              <p:cNvSpPr/>
              <p:nvPr/>
            </p:nvSpPr>
            <p:spPr>
              <a:xfrm rot="10800000"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C241047E-95D0-03CD-2DCB-13207D509AB7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- 1,1 MM Budget</a:t>
                </a:r>
              </a:p>
            </p:txBody>
          </p:sp>
        </p:grpSp>
        <p:sp>
          <p:nvSpPr>
            <p:cNvPr id="91" name="CuadroTexto 217">
              <a:extLst>
                <a:ext uri="{FF2B5EF4-FFF2-40B4-BE49-F238E27FC236}">
                  <a16:creationId xmlns:a16="http://schemas.microsoft.com/office/drawing/2014/main" id="{2DE9F814-A3FE-2257-768C-2A3DEA23CB9A}"/>
                </a:ext>
              </a:extLst>
            </p:cNvPr>
            <p:cNvSpPr txBox="1"/>
            <p:nvPr/>
          </p:nvSpPr>
          <p:spPr>
            <a:xfrm>
              <a:off x="725955" y="153553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D69B0EC-DB0C-C981-8226-01B59DE99BF0}"/>
                </a:ext>
              </a:extLst>
            </p:cNvPr>
            <p:cNvSpPr txBox="1"/>
            <p:nvPr/>
          </p:nvSpPr>
          <p:spPr>
            <a:xfrm>
              <a:off x="1261927" y="3106967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633.903 €</a:t>
              </a:r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EA6AB66D-14F9-DA8A-0D48-18541D006534}"/>
                </a:ext>
              </a:extLst>
            </p:cNvPr>
            <p:cNvGrpSpPr/>
            <p:nvPr/>
          </p:nvGrpSpPr>
          <p:grpSpPr>
            <a:xfrm>
              <a:off x="509502" y="3409086"/>
              <a:ext cx="2448354" cy="456271"/>
              <a:chOff x="7798571" y="5052539"/>
              <a:chExt cx="2448354" cy="456271"/>
            </a:xfrm>
          </p:grpSpPr>
          <p:sp>
            <p:nvSpPr>
              <p:cNvPr id="95" name="Triángulo isósceles 94">
                <a:extLst>
                  <a:ext uri="{FF2B5EF4-FFF2-40B4-BE49-F238E27FC236}">
                    <a16:creationId xmlns:a16="http://schemas.microsoft.com/office/drawing/2014/main" id="{228BE4E2-8E7B-F02C-C8EA-4B910D82623D}"/>
                  </a:ext>
                </a:extLst>
              </p:cNvPr>
              <p:cNvSpPr/>
              <p:nvPr/>
            </p:nvSpPr>
            <p:spPr>
              <a:xfrm>
                <a:off x="7798571" y="5052539"/>
                <a:ext cx="264807" cy="14662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7C8C2868-67BF-453F-DF34-E396511B6009}"/>
                  </a:ext>
                </a:extLst>
              </p:cNvPr>
              <p:cNvSpPr txBox="1"/>
              <p:nvPr/>
            </p:nvSpPr>
            <p:spPr>
              <a:xfrm>
                <a:off x="8123346" y="5073966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+ 91 k € PY</a:t>
                </a:r>
              </a:p>
            </p:txBody>
          </p:sp>
          <p:sp>
            <p:nvSpPr>
              <p:cNvPr id="97" name="Triángulo isósceles 96">
                <a:extLst>
                  <a:ext uri="{FF2B5EF4-FFF2-40B4-BE49-F238E27FC236}">
                    <a16:creationId xmlns:a16="http://schemas.microsoft.com/office/drawing/2014/main" id="{14FADBD5-8D31-81C6-F105-34CB9D1379DC}"/>
                  </a:ext>
                </a:extLst>
              </p:cNvPr>
              <p:cNvSpPr/>
              <p:nvPr/>
            </p:nvSpPr>
            <p:spPr>
              <a:xfrm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D6D63822-5582-06D4-1AB8-C1F84D900E2A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+ 97 k € Budget</a:t>
                </a:r>
              </a:p>
            </p:txBody>
          </p:sp>
        </p:grp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5D07E2F5-0DBB-BD31-AB97-FC67D3F794E5}"/>
                </a:ext>
              </a:extLst>
            </p:cNvPr>
            <p:cNvSpPr txBox="1"/>
            <p:nvPr/>
          </p:nvSpPr>
          <p:spPr>
            <a:xfrm>
              <a:off x="1218720" y="4578238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7.883.542 €</a:t>
              </a:r>
            </a:p>
          </p:txBody>
        </p:sp>
        <p:sp>
          <p:nvSpPr>
            <p:cNvPr id="101" name="Triángulo isósceles 100">
              <a:extLst>
                <a:ext uri="{FF2B5EF4-FFF2-40B4-BE49-F238E27FC236}">
                  <a16:creationId xmlns:a16="http://schemas.microsoft.com/office/drawing/2014/main" id="{2A25E0D4-827E-9FB7-9115-83A01FA8FD78}"/>
                </a:ext>
              </a:extLst>
            </p:cNvPr>
            <p:cNvSpPr/>
            <p:nvPr/>
          </p:nvSpPr>
          <p:spPr>
            <a:xfrm>
              <a:off x="576111" y="5054739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62A5F93E-441F-A34F-F199-585E992C6173}"/>
                </a:ext>
              </a:extLst>
            </p:cNvPr>
            <p:cNvSpPr txBox="1"/>
            <p:nvPr/>
          </p:nvSpPr>
          <p:spPr>
            <a:xfrm>
              <a:off x="906306" y="4979775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+ 5,28 MM € PY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1A847CE-CF89-0C37-681A-E55D64509182}"/>
                </a:ext>
              </a:extLst>
            </p:cNvPr>
            <p:cNvSpPr txBox="1"/>
            <p:nvPr/>
          </p:nvSpPr>
          <p:spPr>
            <a:xfrm>
              <a:off x="1220378" y="5836831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9.774.355 €</a:t>
              </a:r>
            </a:p>
          </p:txBody>
        </p:sp>
        <p:sp>
          <p:nvSpPr>
            <p:cNvPr id="104" name="Triángulo isósceles 103">
              <a:extLst>
                <a:ext uri="{FF2B5EF4-FFF2-40B4-BE49-F238E27FC236}">
                  <a16:creationId xmlns:a16="http://schemas.microsoft.com/office/drawing/2014/main" id="{4C9999A9-045C-FD3C-6DCB-48FC42B09428}"/>
                </a:ext>
              </a:extLst>
            </p:cNvPr>
            <p:cNvSpPr/>
            <p:nvPr/>
          </p:nvSpPr>
          <p:spPr>
            <a:xfrm>
              <a:off x="562981" y="6195182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BC26B1D-7881-99A6-2A03-4EFF98A13405}"/>
                </a:ext>
              </a:extLst>
            </p:cNvPr>
            <p:cNvSpPr txBox="1"/>
            <p:nvPr/>
          </p:nvSpPr>
          <p:spPr>
            <a:xfrm>
              <a:off x="898237" y="6176489"/>
              <a:ext cx="1497203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+ 1,37 MM € PY</a:t>
              </a:r>
            </a:p>
          </p:txBody>
        </p:sp>
        <p:sp>
          <p:nvSpPr>
            <p:cNvPr id="106" name="Triángulo isósceles 105">
              <a:extLst>
                <a:ext uri="{FF2B5EF4-FFF2-40B4-BE49-F238E27FC236}">
                  <a16:creationId xmlns:a16="http://schemas.microsoft.com/office/drawing/2014/main" id="{47D07444-79C1-D9B8-2EE0-5C1A74BEFC7A}"/>
                </a:ext>
              </a:extLst>
            </p:cNvPr>
            <p:cNvSpPr/>
            <p:nvPr/>
          </p:nvSpPr>
          <p:spPr>
            <a:xfrm>
              <a:off x="584681" y="644772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D792A5A8-42BF-E790-BCAA-F1A35A6D8E91}"/>
                </a:ext>
              </a:extLst>
            </p:cNvPr>
            <p:cNvSpPr txBox="1"/>
            <p:nvPr/>
          </p:nvSpPr>
          <p:spPr>
            <a:xfrm>
              <a:off x="914876" y="6372762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+ 92 k € Budget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7DCCCA51-07DF-220B-454C-A1989926684F}"/>
                </a:ext>
              </a:extLst>
            </p:cNvPr>
            <p:cNvSpPr txBox="1"/>
            <p:nvPr/>
          </p:nvSpPr>
          <p:spPr>
            <a:xfrm>
              <a:off x="1254043" y="7219890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775.646 €</a:t>
              </a:r>
            </a:p>
          </p:txBody>
        </p: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99CE8A97-FD70-99F4-C90D-72038D5C44CB}"/>
                </a:ext>
              </a:extLst>
            </p:cNvPr>
            <p:cNvGrpSpPr/>
            <p:nvPr/>
          </p:nvGrpSpPr>
          <p:grpSpPr>
            <a:xfrm>
              <a:off x="502896" y="7515702"/>
              <a:ext cx="2431715" cy="468515"/>
              <a:chOff x="3795439" y="7856762"/>
              <a:chExt cx="2431715" cy="468515"/>
            </a:xfrm>
          </p:grpSpPr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8E69B77B-9D4C-41A7-B00B-C027FB04511D}"/>
                  </a:ext>
                </a:extLst>
              </p:cNvPr>
              <p:cNvSpPr/>
              <p:nvPr/>
            </p:nvSpPr>
            <p:spPr>
              <a:xfrm>
                <a:off x="3795439" y="7875455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1E0466C6-3C15-6227-6381-32FD9C84E4AE}"/>
                  </a:ext>
                </a:extLst>
              </p:cNvPr>
              <p:cNvSpPr txBox="1"/>
              <p:nvPr/>
            </p:nvSpPr>
            <p:spPr>
              <a:xfrm>
                <a:off x="4130695" y="7856762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+ 66 K € PY</a:t>
                </a:r>
              </a:p>
            </p:txBody>
          </p:sp>
          <p:sp>
            <p:nvSpPr>
              <p:cNvPr id="111" name="Triángulo isósceles 110">
                <a:extLst>
                  <a:ext uri="{FF2B5EF4-FFF2-40B4-BE49-F238E27FC236}">
                    <a16:creationId xmlns:a16="http://schemas.microsoft.com/office/drawing/2014/main" id="{38E79ACB-31B4-EE78-F302-E7453191A06D}"/>
                  </a:ext>
                </a:extLst>
              </p:cNvPr>
              <p:cNvSpPr/>
              <p:nvPr/>
            </p:nvSpPr>
            <p:spPr>
              <a:xfrm rot="10800000">
                <a:off x="3817139" y="8127999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90625F1B-8817-5DD3-928B-E20BDC3BD354}"/>
                  </a:ext>
                </a:extLst>
              </p:cNvPr>
              <p:cNvSpPr txBox="1"/>
              <p:nvPr/>
            </p:nvSpPr>
            <p:spPr>
              <a:xfrm>
                <a:off x="4130695" y="8065957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- 12 k € Budget</a:t>
                </a:r>
              </a:p>
            </p:txBody>
          </p: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E90943-4046-1FAF-5905-9B32B74DFC5A}"/>
                </a:ext>
              </a:extLst>
            </p:cNvPr>
            <p:cNvSpPr txBox="1"/>
            <p:nvPr/>
          </p:nvSpPr>
          <p:spPr>
            <a:xfrm>
              <a:off x="502896" y="1085088"/>
              <a:ext cx="245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Montserrat" panose="00000500000000000000" pitchFamily="2" charset="0"/>
                </a:rPr>
                <a:t>Facturación</a:t>
              </a:r>
            </a:p>
          </p:txBody>
        </p:sp>
      </p:grp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E462597-8548-2CE4-DAE8-184400787F2C}"/>
              </a:ext>
            </a:extLst>
          </p:cNvPr>
          <p:cNvGraphicFramePr>
            <a:graphicFrameLocks/>
          </p:cNvGraphicFramePr>
          <p:nvPr/>
        </p:nvGraphicFramePr>
        <p:xfrm>
          <a:off x="4508681" y="3963522"/>
          <a:ext cx="2538172" cy="110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CuadroTexto 217">
            <a:extLst>
              <a:ext uri="{FF2B5EF4-FFF2-40B4-BE49-F238E27FC236}">
                <a16:creationId xmlns:a16="http://schemas.microsoft.com/office/drawing/2014/main" id="{1989082C-DF59-C846-D543-8485581DC73C}"/>
              </a:ext>
            </a:extLst>
          </p:cNvPr>
          <p:cNvSpPr txBox="1"/>
          <p:nvPr/>
        </p:nvSpPr>
        <p:spPr>
          <a:xfrm>
            <a:off x="4696190" y="3918417"/>
            <a:ext cx="230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Facturación Total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E184C00-D924-38BE-A6A5-4832D26BE204}"/>
              </a:ext>
            </a:extLst>
          </p:cNvPr>
          <p:cNvSpPr txBox="1"/>
          <p:nvPr/>
        </p:nvSpPr>
        <p:spPr>
          <a:xfrm>
            <a:off x="5302136" y="4144060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Montserrat" panose="00000500000000000000" pitchFamily="2" charset="0"/>
              </a:rPr>
              <a:t>28.397.670</a:t>
            </a:r>
            <a:r>
              <a:rPr lang="es-ES" sz="2000" b="1" dirty="0">
                <a:latin typeface="Montserrat" panose="00000500000000000000" pitchFamily="2" charset="0"/>
              </a:rPr>
              <a:t> €</a:t>
            </a:r>
          </a:p>
        </p:txBody>
      </p:sp>
      <p:sp>
        <p:nvSpPr>
          <p:cNvPr id="120" name="Triángulo isósceles 119">
            <a:extLst>
              <a:ext uri="{FF2B5EF4-FFF2-40B4-BE49-F238E27FC236}">
                <a16:creationId xmlns:a16="http://schemas.microsoft.com/office/drawing/2014/main" id="{DBF7191C-787E-CBC8-D277-A54EC40FA75A}"/>
              </a:ext>
            </a:extLst>
          </p:cNvPr>
          <p:cNvSpPr/>
          <p:nvPr/>
        </p:nvSpPr>
        <p:spPr>
          <a:xfrm>
            <a:off x="4648287" y="4468311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C8F22AE4-816A-B524-B632-6D9146DB79CE}"/>
              </a:ext>
            </a:extLst>
          </p:cNvPr>
          <p:cNvSpPr txBox="1"/>
          <p:nvPr/>
        </p:nvSpPr>
        <p:spPr>
          <a:xfrm>
            <a:off x="4879820" y="4408802"/>
            <a:ext cx="1497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 + 7,91  MM € PY</a:t>
            </a:r>
          </a:p>
        </p:txBody>
      </p:sp>
      <p:sp>
        <p:nvSpPr>
          <p:cNvPr id="122" name="Triángulo isósceles 121">
            <a:extLst>
              <a:ext uri="{FF2B5EF4-FFF2-40B4-BE49-F238E27FC236}">
                <a16:creationId xmlns:a16="http://schemas.microsoft.com/office/drawing/2014/main" id="{C5D6789B-1DB1-5474-F012-B237A8279610}"/>
              </a:ext>
            </a:extLst>
          </p:cNvPr>
          <p:cNvSpPr/>
          <p:nvPr/>
        </p:nvSpPr>
        <p:spPr>
          <a:xfrm>
            <a:off x="4675262" y="4722904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rgbClr val="FF0000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1AC5ADC-EC90-90B8-24A7-9E4283E609A3}"/>
              </a:ext>
            </a:extLst>
          </p:cNvPr>
          <p:cNvSpPr txBox="1"/>
          <p:nvPr/>
        </p:nvSpPr>
        <p:spPr>
          <a:xfrm>
            <a:off x="4933770" y="4666989"/>
            <a:ext cx="20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+ 3,36 MM € Budget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C43B860F-0E83-51D8-8C41-83044C22EFDF}"/>
              </a:ext>
            </a:extLst>
          </p:cNvPr>
          <p:cNvGrpSpPr/>
          <p:nvPr/>
        </p:nvGrpSpPr>
        <p:grpSpPr>
          <a:xfrm>
            <a:off x="5834482" y="2265832"/>
            <a:ext cx="2579642" cy="1030858"/>
            <a:chOff x="6855201" y="1310596"/>
            <a:chExt cx="2579642" cy="1030858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35DE99DA-0BBA-D1B9-8290-F6609AD3FF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6" name="CuadroTexto 217">
              <a:extLst>
                <a:ext uri="{FF2B5EF4-FFF2-40B4-BE49-F238E27FC236}">
                  <a16:creationId xmlns:a16="http://schemas.microsoft.com/office/drawing/2014/main" id="{80F31564-8597-A009-311A-37013AD21388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</a:t>
              </a:r>
            </a:p>
          </p:txBody>
        </p:sp>
        <p:grpSp>
          <p:nvGrpSpPr>
            <p:cNvPr id="127" name="Grupo 126">
              <a:extLst>
                <a:ext uri="{FF2B5EF4-FFF2-40B4-BE49-F238E27FC236}">
                  <a16:creationId xmlns:a16="http://schemas.microsoft.com/office/drawing/2014/main" id="{F94001A1-B7AE-2EC6-6F39-C69EBB0C35A4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73272"/>
              <a:chOff x="896340" y="8384799"/>
              <a:chExt cx="2448354" cy="473272"/>
            </a:xfrm>
          </p:grpSpPr>
          <p:sp>
            <p:nvSpPr>
              <p:cNvPr id="113" name="Triángulo isósceles 112">
                <a:extLst>
                  <a:ext uri="{FF2B5EF4-FFF2-40B4-BE49-F238E27FC236}">
                    <a16:creationId xmlns:a16="http://schemas.microsoft.com/office/drawing/2014/main" id="{E60BD64A-0099-426F-F490-32F2D883C9E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4" name="CuadroTexto 113">
                <a:extLst>
                  <a:ext uri="{FF2B5EF4-FFF2-40B4-BE49-F238E27FC236}">
                    <a16:creationId xmlns:a16="http://schemas.microsoft.com/office/drawing/2014/main" id="{0122C41C-B0F5-AF39-8E92-F02562920ECA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+ 704 k € PY</a:t>
                </a:r>
              </a:p>
            </p:txBody>
          </p:sp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B062664B-9652-94CC-7491-61A6C78604AA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9B6F3CF5-8373-D2B8-442C-7B65E2E48FE8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- 243  k € Budget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9F3676DD-A786-B2BB-D1E4-0A70F941AB1F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5.636.917</a:t>
              </a:r>
              <a:r>
                <a:rPr lang="es-ES" sz="1600" b="1" dirty="0">
                  <a:latin typeface="Montserrat" panose="00000500000000000000" pitchFamily="2" charset="0"/>
                </a:rPr>
                <a:t> €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54D3D1E-4D90-BDAB-FB78-3D29ADC11CB9}"/>
              </a:ext>
            </a:extLst>
          </p:cNvPr>
          <p:cNvGrpSpPr/>
          <p:nvPr/>
        </p:nvGrpSpPr>
        <p:grpSpPr>
          <a:xfrm>
            <a:off x="8468942" y="2763966"/>
            <a:ext cx="1283429" cy="1162754"/>
            <a:chOff x="8436578" y="2641457"/>
            <a:chExt cx="1283429" cy="1162754"/>
          </a:xfrm>
        </p:grpSpPr>
        <p:graphicFrame>
          <p:nvGraphicFramePr>
            <p:cNvPr id="137" name="Gráfico 136">
              <a:extLst>
                <a:ext uri="{FF2B5EF4-FFF2-40B4-BE49-F238E27FC236}">
                  <a16:creationId xmlns:a16="http://schemas.microsoft.com/office/drawing/2014/main" id="{00000000-0008-0000-0800-00000D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B39561B8-8874-8CE3-2D61-C74838FA6F14}"/>
                </a:ext>
              </a:extLst>
            </p:cNvPr>
            <p:cNvSpPr txBox="1"/>
            <p:nvPr/>
          </p:nvSpPr>
          <p:spPr>
            <a:xfrm>
              <a:off x="8436578" y="311699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19,85%</a:t>
              </a:r>
            </a:p>
          </p:txBody>
        </p:sp>
      </p:grpSp>
      <p:cxnSp>
        <p:nvCxnSpPr>
          <p:cNvPr id="165" name="Conector: curvado 164">
            <a:extLst>
              <a:ext uri="{FF2B5EF4-FFF2-40B4-BE49-F238E27FC236}">
                <a16:creationId xmlns:a16="http://schemas.microsoft.com/office/drawing/2014/main" id="{513B63C3-405C-D169-ADE9-4DC78A30C037}"/>
              </a:ext>
            </a:extLst>
          </p:cNvPr>
          <p:cNvCxnSpPr>
            <a:cxnSpLocks/>
            <a:endCxn id="16" idx="0"/>
          </p:cNvCxnSpPr>
          <p:nvPr/>
        </p:nvCxnSpPr>
        <p:spPr>
          <a:xfrm flipV="1">
            <a:off x="2899432" y="3918417"/>
            <a:ext cx="2948784" cy="946490"/>
          </a:xfrm>
          <a:prstGeom prst="curvedConnector4">
            <a:avLst>
              <a:gd name="adj1" fmla="val 30466"/>
              <a:gd name="adj2" fmla="val 124152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31F3C39-FB9F-B9F3-51BE-C9651C15A456}"/>
              </a:ext>
            </a:extLst>
          </p:cNvPr>
          <p:cNvGrpSpPr/>
          <p:nvPr/>
        </p:nvGrpSpPr>
        <p:grpSpPr>
          <a:xfrm>
            <a:off x="10635268" y="2665354"/>
            <a:ext cx="1278465" cy="1295498"/>
            <a:chOff x="8441542" y="2641457"/>
            <a:chExt cx="1278465" cy="1162754"/>
          </a:xfrm>
        </p:grpSpPr>
        <p:graphicFrame>
          <p:nvGraphicFramePr>
            <p:cNvPr id="77" name="Gráfico 76">
              <a:extLst>
                <a:ext uri="{FF2B5EF4-FFF2-40B4-BE49-F238E27FC236}">
                  <a16:creationId xmlns:a16="http://schemas.microsoft.com/office/drawing/2014/main" id="{C616C189-C1A8-987D-BAE8-E44EB6F2577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87117105-A3FB-D452-C1A4-62C849F63B33}"/>
                </a:ext>
              </a:extLst>
            </p:cNvPr>
            <p:cNvSpPr txBox="1"/>
            <p:nvPr/>
          </p:nvSpPr>
          <p:spPr>
            <a:xfrm>
              <a:off x="8443944" y="3134719"/>
              <a:ext cx="997663" cy="23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23,49%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A704836-5EAB-7234-94DD-89998B5793FD}"/>
              </a:ext>
            </a:extLst>
          </p:cNvPr>
          <p:cNvGrpSpPr/>
          <p:nvPr/>
        </p:nvGrpSpPr>
        <p:grpSpPr>
          <a:xfrm>
            <a:off x="8375923" y="906027"/>
            <a:ext cx="3617316" cy="1873670"/>
            <a:chOff x="8531762" y="635800"/>
            <a:chExt cx="5949466" cy="277081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806046CA-8C05-CC46-8189-B3274135C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7714" y="1025169"/>
              <a:ext cx="0" cy="2371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066C7F-A4B6-C669-B9DF-58BA6152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828" y="1025169"/>
              <a:ext cx="0" cy="234033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76A1F0A-807F-90E5-C62C-8F04EEE3C658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175" y="1041763"/>
              <a:ext cx="20919" cy="232373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1D9DFA5-AF4C-1B4B-E79B-63CCCC19B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4708" y="1192501"/>
              <a:ext cx="4874371" cy="960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BC3C3CC-AB76-5C08-B329-F7257B4B2D04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1780819"/>
              <a:ext cx="48743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3A080-88F9-9FD9-AF59-6B9634F0337E}"/>
                </a:ext>
              </a:extLst>
            </p:cNvPr>
            <p:cNvSpPr txBox="1"/>
            <p:nvPr/>
          </p:nvSpPr>
          <p:spPr>
            <a:xfrm>
              <a:off x="9530323" y="898548"/>
              <a:ext cx="1057621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%MB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69CA1-199B-690A-DFF1-02EFB963B77D}"/>
                </a:ext>
              </a:extLst>
            </p:cNvPr>
            <p:cNvSpPr txBox="1"/>
            <p:nvPr/>
          </p:nvSpPr>
          <p:spPr>
            <a:xfrm>
              <a:off x="12034978" y="635800"/>
              <a:ext cx="1250744" cy="8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Año Anterior	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D173855-940F-0905-857E-E26702D3E02D}"/>
                </a:ext>
              </a:extLst>
            </p:cNvPr>
            <p:cNvSpPr txBox="1"/>
            <p:nvPr/>
          </p:nvSpPr>
          <p:spPr>
            <a:xfrm>
              <a:off x="13107337" y="886669"/>
              <a:ext cx="136963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>
                  <a:latin typeface="Montserrat" panose="00000500000000000000" pitchFamily="2" charset="0"/>
                </a:rPr>
                <a:t>Budget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8709EE0-DFA5-1AD8-C16A-E9240E8D4473}"/>
                </a:ext>
              </a:extLst>
            </p:cNvPr>
            <p:cNvSpPr txBox="1"/>
            <p:nvPr/>
          </p:nvSpPr>
          <p:spPr>
            <a:xfrm>
              <a:off x="8873023" y="1346585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28E293-6E93-3404-2EF7-01F0E39D315A}"/>
                </a:ext>
              </a:extLst>
            </p:cNvPr>
            <p:cNvSpPr txBox="1"/>
            <p:nvPr/>
          </p:nvSpPr>
          <p:spPr>
            <a:xfrm>
              <a:off x="10686287" y="1401311"/>
              <a:ext cx="1250746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1CED935-5E15-C88C-14C8-EA25420D391C}"/>
                </a:ext>
              </a:extLst>
            </p:cNvPr>
            <p:cNvSpPr txBox="1"/>
            <p:nvPr/>
          </p:nvSpPr>
          <p:spPr>
            <a:xfrm>
              <a:off x="12248503" y="1434918"/>
              <a:ext cx="84599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D3F844-ADC3-DB95-2289-BFF5E140B421}"/>
                </a:ext>
              </a:extLst>
            </p:cNvPr>
            <p:cNvSpPr txBox="1"/>
            <p:nvPr/>
          </p:nvSpPr>
          <p:spPr>
            <a:xfrm>
              <a:off x="8531762" y="1827553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Mostrador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7BD159B-3C82-7109-F86F-0BCF37492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2240391"/>
              <a:ext cx="483276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EC3A5BF-F588-F12C-FE00-C52CAC35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51" y="2704372"/>
              <a:ext cx="486303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718CDAB-3601-4F1A-14E2-5B484F2CA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882" y="3186727"/>
              <a:ext cx="48161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A634265-B6DB-1CF3-AED0-98479794ACE4}"/>
                </a:ext>
              </a:extLst>
            </p:cNvPr>
            <p:cNvSpPr txBox="1"/>
            <p:nvPr/>
          </p:nvSpPr>
          <p:spPr>
            <a:xfrm>
              <a:off x="9338896" y="2296647"/>
              <a:ext cx="1297808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C205D71-EB25-4018-E0A3-0ADDBA77ECDB}"/>
                </a:ext>
              </a:extLst>
            </p:cNvPr>
            <p:cNvSpPr txBox="1"/>
            <p:nvPr/>
          </p:nvSpPr>
          <p:spPr>
            <a:xfrm>
              <a:off x="8920955" y="2779969"/>
              <a:ext cx="1663083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D2BF67D-E833-BD91-A44E-9D49123217DA}"/>
                </a:ext>
              </a:extLst>
            </p:cNvPr>
            <p:cNvSpPr txBox="1"/>
            <p:nvPr/>
          </p:nvSpPr>
          <p:spPr>
            <a:xfrm>
              <a:off x="10709346" y="907042"/>
              <a:ext cx="125074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Actual	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8740A823-38F9-0566-CDB0-573ED02179DF}"/>
                </a:ext>
              </a:extLst>
            </p:cNvPr>
            <p:cNvSpPr txBox="1"/>
            <p:nvPr/>
          </p:nvSpPr>
          <p:spPr>
            <a:xfrm>
              <a:off x="10748841" y="1319606"/>
              <a:ext cx="1250744" cy="36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21,71 %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2ADE4C-F975-8113-AE32-4B0BD905604D}"/>
                </a:ext>
              </a:extLst>
            </p:cNvPr>
            <p:cNvSpPr txBox="1"/>
            <p:nvPr/>
          </p:nvSpPr>
          <p:spPr>
            <a:xfrm>
              <a:off x="13297949" y="1336006"/>
              <a:ext cx="1183279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23,68%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84A009C-8D05-D432-7F32-52B27571C426}"/>
                </a:ext>
              </a:extLst>
            </p:cNvPr>
            <p:cNvSpPr txBox="1"/>
            <p:nvPr/>
          </p:nvSpPr>
          <p:spPr>
            <a:xfrm>
              <a:off x="10744584" y="1809361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25,52 %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437BEA3-A2BB-FC3E-59E0-7FCFF0AB27A3}"/>
                </a:ext>
              </a:extLst>
            </p:cNvPr>
            <p:cNvSpPr txBox="1"/>
            <p:nvPr/>
          </p:nvSpPr>
          <p:spPr>
            <a:xfrm>
              <a:off x="13232809" y="1805196"/>
              <a:ext cx="1241540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23,86 %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C3A12244-B17D-C953-4C67-D9E4AFB4248B}"/>
                </a:ext>
              </a:extLst>
            </p:cNvPr>
            <p:cNvSpPr txBox="1"/>
            <p:nvPr/>
          </p:nvSpPr>
          <p:spPr>
            <a:xfrm>
              <a:off x="10715691" y="2346715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29,24 %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AD70D04A-362B-4C05-BBF0-F20D3EF31B7B}"/>
                </a:ext>
              </a:extLst>
            </p:cNvPr>
            <p:cNvSpPr txBox="1"/>
            <p:nvPr/>
          </p:nvSpPr>
          <p:spPr>
            <a:xfrm>
              <a:off x="13210070" y="2281650"/>
              <a:ext cx="117524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30,34 %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1EF84E8-9E92-420E-67C2-92D2019C6704}"/>
                </a:ext>
              </a:extLst>
            </p:cNvPr>
            <p:cNvSpPr txBox="1"/>
            <p:nvPr/>
          </p:nvSpPr>
          <p:spPr>
            <a:xfrm>
              <a:off x="10709346" y="2814928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 20,14 %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D5CD915-CBEC-E5F2-DC6B-29540145C7D5}"/>
                </a:ext>
              </a:extLst>
            </p:cNvPr>
            <p:cNvSpPr txBox="1"/>
            <p:nvPr/>
          </p:nvSpPr>
          <p:spPr>
            <a:xfrm>
              <a:off x="13196478" y="2746969"/>
              <a:ext cx="122145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20,83 %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AE9B11-237D-A1A7-D1E3-97975F8ACD4E}"/>
              </a:ext>
            </a:extLst>
          </p:cNvPr>
          <p:cNvSpPr txBox="1"/>
          <p:nvPr/>
        </p:nvSpPr>
        <p:spPr>
          <a:xfrm>
            <a:off x="8680573" y="3747790"/>
            <a:ext cx="312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Actual                   Anterior                 Budget	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F7D9A9B3-4529-58C1-CB17-FA15DF0441DD}"/>
              </a:ext>
            </a:extLst>
          </p:cNvPr>
          <p:cNvGrpSpPr/>
          <p:nvPr/>
        </p:nvGrpSpPr>
        <p:grpSpPr>
          <a:xfrm>
            <a:off x="8747426" y="4311242"/>
            <a:ext cx="2620326" cy="4426450"/>
            <a:chOff x="9256085" y="4366583"/>
            <a:chExt cx="2620326" cy="442645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E8E12FE-F39E-B129-A841-54D9C90CE9C3}"/>
                </a:ext>
              </a:extLst>
            </p:cNvPr>
            <p:cNvGrpSpPr/>
            <p:nvPr/>
          </p:nvGrpSpPr>
          <p:grpSpPr>
            <a:xfrm>
              <a:off x="9256085" y="4366583"/>
              <a:ext cx="2593316" cy="4426450"/>
              <a:chOff x="8425969" y="3231977"/>
              <a:chExt cx="2593316" cy="4426450"/>
            </a:xfrm>
          </p:grpSpPr>
          <p:graphicFrame>
            <p:nvGraphicFramePr>
              <p:cNvPr id="40" name="Gráfico 39">
                <a:extLst>
                  <a:ext uri="{FF2B5EF4-FFF2-40B4-BE49-F238E27FC236}">
                    <a16:creationId xmlns:a16="http://schemas.microsoft.com/office/drawing/2014/main" id="{91BAC7DD-550A-9EE3-E738-ACC0FE5C93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3287842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41" name="Gráfico 40">
                <a:extLst>
                  <a:ext uri="{FF2B5EF4-FFF2-40B4-BE49-F238E27FC236}">
                    <a16:creationId xmlns:a16="http://schemas.microsoft.com/office/drawing/2014/main" id="{9252CD51-F8C4-FD87-3DD0-57F8C7D7E7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5017390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42" name="Gráfico 41">
                <a:extLst>
                  <a:ext uri="{FF2B5EF4-FFF2-40B4-BE49-F238E27FC236}">
                    <a16:creationId xmlns:a16="http://schemas.microsoft.com/office/drawing/2014/main" id="{C72E8E68-9984-3B8F-73A7-4A0930B4031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6664571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47" name="CuadroTexto 217">
                <a:extLst>
                  <a:ext uri="{FF2B5EF4-FFF2-40B4-BE49-F238E27FC236}">
                    <a16:creationId xmlns:a16="http://schemas.microsoft.com/office/drawing/2014/main" id="{17E0295D-05AD-5614-D4D3-C4E7C4B1D9D4}"/>
                  </a:ext>
                </a:extLst>
              </p:cNvPr>
              <p:cNvSpPr txBox="1"/>
              <p:nvPr/>
            </p:nvSpPr>
            <p:spPr>
              <a:xfrm>
                <a:off x="8680361" y="3231977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Personal</a:t>
                </a:r>
              </a:p>
            </p:txBody>
          </p:sp>
          <p:sp>
            <p:nvSpPr>
              <p:cNvPr id="48" name="CuadroTexto 217">
                <a:extLst>
                  <a:ext uri="{FF2B5EF4-FFF2-40B4-BE49-F238E27FC236}">
                    <a16:creationId xmlns:a16="http://schemas.microsoft.com/office/drawing/2014/main" id="{BE4CEC72-BCB4-D1A6-C023-01D716085306}"/>
                  </a:ext>
                </a:extLst>
              </p:cNvPr>
              <p:cNvSpPr txBox="1"/>
              <p:nvPr/>
            </p:nvSpPr>
            <p:spPr>
              <a:xfrm>
                <a:off x="8715233" y="4995476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Otros Gastos</a:t>
                </a:r>
              </a:p>
            </p:txBody>
          </p:sp>
          <p:sp>
            <p:nvSpPr>
              <p:cNvPr id="49" name="CuadroTexto 217">
                <a:extLst>
                  <a:ext uri="{FF2B5EF4-FFF2-40B4-BE49-F238E27FC236}">
                    <a16:creationId xmlns:a16="http://schemas.microsoft.com/office/drawing/2014/main" id="{2AB95270-4F1B-A06B-D350-F4CD9B7D0F3A}"/>
                  </a:ext>
                </a:extLst>
              </p:cNvPr>
              <p:cNvSpPr txBox="1"/>
              <p:nvPr/>
            </p:nvSpPr>
            <p:spPr>
              <a:xfrm>
                <a:off x="8688780" y="6610839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Resultado</a:t>
                </a:r>
              </a:p>
            </p:txBody>
          </p: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2756418C-250C-08CC-0BAB-AD3083548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766" y="4318700"/>
                <a:ext cx="0" cy="735143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E8B29E10-C077-DB46-657A-CA1A47ED17A4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9812115" y="6019911"/>
                <a:ext cx="28691" cy="590928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F6824058-3F8E-C030-E0A5-AED77BF2D033}"/>
                </a:ext>
              </a:extLst>
            </p:cNvPr>
            <p:cNvSpPr txBox="1"/>
            <p:nvPr/>
          </p:nvSpPr>
          <p:spPr>
            <a:xfrm>
              <a:off x="10038114" y="460455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1.337.786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920678E4-B52C-5A0F-4BF3-31679B54ACC9}"/>
                </a:ext>
              </a:extLst>
            </p:cNvPr>
            <p:cNvSpPr txBox="1"/>
            <p:nvPr/>
          </p:nvSpPr>
          <p:spPr>
            <a:xfrm>
              <a:off x="9538857" y="5159165"/>
              <a:ext cx="1782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- 86 K € Budget</a:t>
              </a:r>
            </a:p>
          </p:txBody>
        </p:sp>
        <p:sp>
          <p:nvSpPr>
            <p:cNvPr id="159" name="Triángulo isósceles 158">
              <a:extLst>
                <a:ext uri="{FF2B5EF4-FFF2-40B4-BE49-F238E27FC236}">
                  <a16:creationId xmlns:a16="http://schemas.microsoft.com/office/drawing/2014/main" id="{3B51A3C0-FFB1-1B02-59AB-2D3C18A6A8A1}"/>
                </a:ext>
              </a:extLst>
            </p:cNvPr>
            <p:cNvSpPr/>
            <p:nvPr/>
          </p:nvSpPr>
          <p:spPr>
            <a:xfrm>
              <a:off x="9330833" y="4949195"/>
              <a:ext cx="231533" cy="14200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981A1A05-C828-C018-EDDF-66ED5AE07937}"/>
                </a:ext>
              </a:extLst>
            </p:cNvPr>
            <p:cNvSpPr txBox="1"/>
            <p:nvPr/>
          </p:nvSpPr>
          <p:spPr>
            <a:xfrm>
              <a:off x="9901669" y="637974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122.998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885B3DF-DA80-7422-0BEF-C96C210458A4}"/>
                </a:ext>
              </a:extLst>
            </p:cNvPr>
            <p:cNvSpPr txBox="1"/>
            <p:nvPr/>
          </p:nvSpPr>
          <p:spPr>
            <a:xfrm>
              <a:off x="9460848" y="6644269"/>
              <a:ext cx="1497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 - 170  K € PY</a:t>
              </a: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F42C01D-D5D0-541A-3907-48B7F91B6141}"/>
                </a:ext>
              </a:extLst>
            </p:cNvPr>
            <p:cNvSpPr/>
            <p:nvPr/>
          </p:nvSpPr>
          <p:spPr>
            <a:xfrm rot="10800000">
              <a:off x="9296443" y="6707539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837432BB-FEA2-B270-862C-064E3DA5A5BC}"/>
                </a:ext>
              </a:extLst>
            </p:cNvPr>
            <p:cNvSpPr txBox="1"/>
            <p:nvPr/>
          </p:nvSpPr>
          <p:spPr>
            <a:xfrm>
              <a:off x="9763745" y="7978662"/>
              <a:ext cx="2112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4.176.132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AFA69BD-6AAF-C2C8-56F6-39C593BE318E}"/>
                </a:ext>
              </a:extLst>
            </p:cNvPr>
            <p:cNvSpPr txBox="1"/>
            <p:nvPr/>
          </p:nvSpPr>
          <p:spPr>
            <a:xfrm>
              <a:off x="9594001" y="490232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+ 307 K € PY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A36578B-5A33-B688-EAED-E7176B7FAB2F}"/>
                </a:ext>
              </a:extLst>
            </p:cNvPr>
            <p:cNvSpPr txBox="1"/>
            <p:nvPr/>
          </p:nvSpPr>
          <p:spPr>
            <a:xfrm>
              <a:off x="9476941" y="6845757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- 192 k € Budget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927C0E25-B668-C6E8-F67F-DDABACFF486F}"/>
                </a:ext>
              </a:extLst>
            </p:cNvPr>
            <p:cNvSpPr txBox="1"/>
            <p:nvPr/>
          </p:nvSpPr>
          <p:spPr>
            <a:xfrm>
              <a:off x="9661050" y="8514929"/>
              <a:ext cx="1831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+ 34 k € Budget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858B85DE-0FB9-3172-8DC9-9A5ACC306F19}"/>
                </a:ext>
              </a:extLst>
            </p:cNvPr>
            <p:cNvSpPr txBox="1"/>
            <p:nvPr/>
          </p:nvSpPr>
          <p:spPr>
            <a:xfrm>
              <a:off x="9624301" y="8281258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+ 568 K € PY</a:t>
              </a:r>
            </a:p>
          </p:txBody>
        </p:sp>
        <p:sp>
          <p:nvSpPr>
            <p:cNvPr id="80" name="Triángulo isósceles 79">
              <a:extLst>
                <a:ext uri="{FF2B5EF4-FFF2-40B4-BE49-F238E27FC236}">
                  <a16:creationId xmlns:a16="http://schemas.microsoft.com/office/drawing/2014/main" id="{C47E0AF7-13B5-DE0C-8862-3DB327583866}"/>
                </a:ext>
              </a:extLst>
            </p:cNvPr>
            <p:cNvSpPr/>
            <p:nvPr/>
          </p:nvSpPr>
          <p:spPr>
            <a:xfrm rot="10800000">
              <a:off x="9321868" y="522709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70682BF7-C99F-F1C9-C6C6-CC139095D21A}"/>
                </a:ext>
              </a:extLst>
            </p:cNvPr>
            <p:cNvSpPr/>
            <p:nvPr/>
          </p:nvSpPr>
          <p:spPr>
            <a:xfrm rot="10800000">
              <a:off x="9304575" y="6883878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2" name="Triángulo isósceles 81">
              <a:extLst>
                <a:ext uri="{FF2B5EF4-FFF2-40B4-BE49-F238E27FC236}">
                  <a16:creationId xmlns:a16="http://schemas.microsoft.com/office/drawing/2014/main" id="{826066DB-D3DE-FACF-523F-B3DD104FED88}"/>
                </a:ext>
              </a:extLst>
            </p:cNvPr>
            <p:cNvSpPr/>
            <p:nvPr/>
          </p:nvSpPr>
          <p:spPr>
            <a:xfrm>
              <a:off x="9368371" y="8327293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4" name="Triángulo isósceles 83">
              <a:extLst>
                <a:ext uri="{FF2B5EF4-FFF2-40B4-BE49-F238E27FC236}">
                  <a16:creationId xmlns:a16="http://schemas.microsoft.com/office/drawing/2014/main" id="{1DF47661-DBD1-BD74-B134-E27CFD9E1E1D}"/>
                </a:ext>
              </a:extLst>
            </p:cNvPr>
            <p:cNvSpPr/>
            <p:nvPr/>
          </p:nvSpPr>
          <p:spPr>
            <a:xfrm>
              <a:off x="9362468" y="855825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91F2CBEE-4D95-9EDD-4AAA-0A06A334954D}"/>
              </a:ext>
            </a:extLst>
          </p:cNvPr>
          <p:cNvSpPr txBox="1"/>
          <p:nvPr/>
        </p:nvSpPr>
        <p:spPr>
          <a:xfrm>
            <a:off x="10466297" y="1388695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23,14 %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0C236421-5D42-A045-BE85-3FD1A6C569E7}"/>
              </a:ext>
            </a:extLst>
          </p:cNvPr>
          <p:cNvSpPr txBox="1"/>
          <p:nvPr/>
        </p:nvSpPr>
        <p:spPr>
          <a:xfrm>
            <a:off x="10466297" y="1700686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23,16 %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5E288003-195D-9928-4394-C1CADFB82D8B}"/>
              </a:ext>
            </a:extLst>
          </p:cNvPr>
          <p:cNvSpPr txBox="1"/>
          <p:nvPr/>
        </p:nvSpPr>
        <p:spPr>
          <a:xfrm>
            <a:off x="10472367" y="205620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31,08 %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C399A79-D52B-AAEF-CE48-62E59B8BD1A8}"/>
              </a:ext>
            </a:extLst>
          </p:cNvPr>
          <p:cNvSpPr txBox="1"/>
          <p:nvPr/>
        </p:nvSpPr>
        <p:spPr>
          <a:xfrm>
            <a:off x="10493421" y="233909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20,51 %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467D67-2B75-62DA-CA7B-0B8628A55B2A}"/>
              </a:ext>
            </a:extLst>
          </p:cNvPr>
          <p:cNvSpPr txBox="1"/>
          <p:nvPr/>
        </p:nvSpPr>
        <p:spPr>
          <a:xfrm>
            <a:off x="4324979" y="1001786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0991E-21C7-2469-11F1-43CC95BEE900}"/>
              </a:ext>
            </a:extLst>
          </p:cNvPr>
          <p:cNvSpPr txBox="1"/>
          <p:nvPr/>
        </p:nvSpPr>
        <p:spPr>
          <a:xfrm>
            <a:off x="7237830" y="8028658"/>
            <a:ext cx="151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14,7%</a:t>
            </a:r>
          </a:p>
          <a:p>
            <a:pPr algn="r"/>
            <a:r>
              <a:rPr lang="es-ES" sz="1400" dirty="0">
                <a:latin typeface="Montserrat" panose="00000500000000000000" pitchFamily="2" charset="0"/>
              </a:rPr>
              <a:t>s/ Vtas</a:t>
            </a:r>
            <a:endParaRPr lang="es-ES" sz="1200" dirty="0">
              <a:latin typeface="Montserrat" panose="000005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3206FBA-FE86-1749-A3D9-34F71B159DB2}"/>
              </a:ext>
            </a:extLst>
          </p:cNvPr>
          <p:cNvSpPr txBox="1"/>
          <p:nvPr/>
        </p:nvSpPr>
        <p:spPr>
          <a:xfrm>
            <a:off x="4190929" y="708876"/>
            <a:ext cx="44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376192" y="1389645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3" name="Imagen 32">
            <a:extLst>
              <a:ext uri="{FF2B5EF4-FFF2-40B4-BE49-F238E27FC236}">
                <a16:creationId xmlns:a16="http://schemas.microsoft.com/office/drawing/2014/main" id="{58580A9A-1A20-AE5E-AEAD-8CF3024BA1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96" y="1244496"/>
            <a:ext cx="5919859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696BAA-541A-25B8-AFBE-81572966F4B8}"/>
              </a:ext>
            </a:extLst>
          </p:cNvPr>
          <p:cNvSpPr txBox="1"/>
          <p:nvPr/>
        </p:nvSpPr>
        <p:spPr>
          <a:xfrm>
            <a:off x="-166614" y="360937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SERVICIOS JUNIO 2025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4D2362E-A0D6-38A9-E333-4306C6E5B7FE}"/>
              </a:ext>
            </a:extLst>
          </p:cNvPr>
          <p:cNvGraphicFramePr>
            <a:graphicFrameLocks/>
          </p:cNvGraphicFramePr>
          <p:nvPr/>
        </p:nvGraphicFramePr>
        <p:xfrm>
          <a:off x="4836705" y="1127508"/>
          <a:ext cx="2139600" cy="86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217">
            <a:extLst>
              <a:ext uri="{FF2B5EF4-FFF2-40B4-BE49-F238E27FC236}">
                <a16:creationId xmlns:a16="http://schemas.microsoft.com/office/drawing/2014/main" id="{E9FA41B2-A43C-B67C-3D9A-4412E09AFCA8}"/>
              </a:ext>
            </a:extLst>
          </p:cNvPr>
          <p:cNvSpPr txBox="1"/>
          <p:nvPr/>
        </p:nvSpPr>
        <p:spPr>
          <a:xfrm>
            <a:off x="5041819" y="1066647"/>
            <a:ext cx="1942244" cy="29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Cliente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8728B-2E24-96E8-C191-F4DB86FAFB04}"/>
              </a:ext>
            </a:extLst>
          </p:cNvPr>
          <p:cNvGrpSpPr/>
          <p:nvPr/>
        </p:nvGrpSpPr>
        <p:grpSpPr>
          <a:xfrm>
            <a:off x="4949195" y="1524262"/>
            <a:ext cx="2034868" cy="468040"/>
            <a:chOff x="319193" y="8373089"/>
            <a:chExt cx="2413930" cy="536070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0CD888D5-BCF2-11CE-FAB5-DB394790665B}"/>
                </a:ext>
              </a:extLst>
            </p:cNvPr>
            <p:cNvSpPr/>
            <p:nvPr/>
          </p:nvSpPr>
          <p:spPr>
            <a:xfrm>
              <a:off x="319193" y="842306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0200AEC-52A8-E2B0-0FFA-9A8A586BA370}"/>
                </a:ext>
              </a:extLst>
            </p:cNvPr>
            <p:cNvSpPr txBox="1"/>
            <p:nvPr/>
          </p:nvSpPr>
          <p:spPr>
            <a:xfrm>
              <a:off x="643255" y="8373089"/>
              <a:ext cx="1497203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15.331 PY</a:t>
              </a: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8F6AE4D-B1D9-9B80-7589-4ADB61B4A53B}"/>
                </a:ext>
              </a:extLst>
            </p:cNvPr>
            <p:cNvSpPr/>
            <p:nvPr/>
          </p:nvSpPr>
          <p:spPr>
            <a:xfrm rot="10800000">
              <a:off x="319194" y="8666772"/>
              <a:ext cx="231533" cy="12725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2F178-9DF2-377B-D8CB-F664114837AC}"/>
                </a:ext>
              </a:extLst>
            </p:cNvPr>
            <p:cNvSpPr txBox="1"/>
            <p:nvPr/>
          </p:nvSpPr>
          <p:spPr>
            <a:xfrm>
              <a:off x="636664" y="8591898"/>
              <a:ext cx="2096459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3.082 Budget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4F259-AB4D-C95F-C793-AF390F09F9A2}"/>
              </a:ext>
            </a:extLst>
          </p:cNvPr>
          <p:cNvSpPr txBox="1"/>
          <p:nvPr/>
        </p:nvSpPr>
        <p:spPr>
          <a:xfrm>
            <a:off x="5359605" y="1257444"/>
            <a:ext cx="152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98.942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E5585E7-171A-0C8F-0B25-6C2D64C8D828}"/>
              </a:ext>
            </a:extLst>
          </p:cNvPr>
          <p:cNvGrpSpPr/>
          <p:nvPr/>
        </p:nvGrpSpPr>
        <p:grpSpPr>
          <a:xfrm>
            <a:off x="7090397" y="1098787"/>
            <a:ext cx="2174558" cy="907574"/>
            <a:chOff x="6855201" y="1310596"/>
            <a:chExt cx="2579642" cy="1039492"/>
          </a:xfrm>
        </p:grpSpPr>
        <p:graphicFrame>
          <p:nvGraphicFramePr>
            <p:cNvPr id="15" name="Gráfico 14">
              <a:extLst>
                <a:ext uri="{FF2B5EF4-FFF2-40B4-BE49-F238E27FC236}">
                  <a16:creationId xmlns:a16="http://schemas.microsoft.com/office/drawing/2014/main" id="{1BF03552-F915-FAE6-C598-271D382F17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CuadroTexto 217">
              <a:extLst>
                <a:ext uri="{FF2B5EF4-FFF2-40B4-BE49-F238E27FC236}">
                  <a16:creationId xmlns:a16="http://schemas.microsoft.com/office/drawing/2014/main" id="{E38467BA-4968-AD44-12E4-842A120B0C0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5BEE2D-FF78-EC2F-E452-589C1F67B888}"/>
                </a:ext>
              </a:extLst>
            </p:cNvPr>
            <p:cNvGrpSpPr/>
            <p:nvPr/>
          </p:nvGrpSpPr>
          <p:grpSpPr>
            <a:xfrm>
              <a:off x="6915326" y="1783370"/>
              <a:ext cx="2448354" cy="566718"/>
              <a:chOff x="896340" y="8331615"/>
              <a:chExt cx="2448354" cy="56671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7FB1F6AC-43EF-92EC-0A53-7249F79E896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E86CDC2-F73D-17E4-A186-7EDD2C056F74}"/>
                  </a:ext>
                </a:extLst>
              </p:cNvPr>
              <p:cNvSpPr txBox="1"/>
              <p:nvPr/>
            </p:nvSpPr>
            <p:spPr>
              <a:xfrm>
                <a:off x="1231180" y="8331615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353 PY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FF7C822-782D-69A9-68E1-6CBC1DBE828A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2B06E6-883B-D6DD-768C-9D3A7043E7CA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3.454 Budget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4AFC54-E6CC-6A23-9CEC-927CE62DE21A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11.460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C1770B-9FE0-D033-6FFD-8796238D36AF}"/>
              </a:ext>
            </a:extLst>
          </p:cNvPr>
          <p:cNvGrpSpPr/>
          <p:nvPr/>
        </p:nvGrpSpPr>
        <p:grpSpPr>
          <a:xfrm>
            <a:off x="9362693" y="1108813"/>
            <a:ext cx="2174558" cy="907574"/>
            <a:chOff x="6855201" y="1310596"/>
            <a:chExt cx="2579642" cy="1039492"/>
          </a:xfrm>
        </p:grpSpPr>
        <p:graphicFrame>
          <p:nvGraphicFramePr>
            <p:cNvPr id="24" name="Gráfico 23">
              <a:extLst>
                <a:ext uri="{FF2B5EF4-FFF2-40B4-BE49-F238E27FC236}">
                  <a16:creationId xmlns:a16="http://schemas.microsoft.com/office/drawing/2014/main" id="{9C4FD780-6A4E-683A-8DAF-5AF76E13BA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CuadroTexto 217">
              <a:extLst>
                <a:ext uri="{FF2B5EF4-FFF2-40B4-BE49-F238E27FC236}">
                  <a16:creationId xmlns:a16="http://schemas.microsoft.com/office/drawing/2014/main" id="{2BDBA45C-818B-FCD4-46FC-8A6CF6857C3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62B326C-3003-3630-5BB5-0EC1A0EFECEA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6753E48C-665F-9A46-7C87-86EC6057F4F3}"/>
                  </a:ext>
                </a:extLst>
              </p:cNvPr>
              <p:cNvSpPr/>
              <p:nvPr/>
            </p:nvSpPr>
            <p:spPr>
              <a:xfrm rot="10800000">
                <a:off x="884118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0ECDCDF-07FF-E6DF-1EE8-8F036244D992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15.385 PY</a:t>
                </a:r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0519D04E-23A2-974D-DCC4-09DF2A95CA57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450BED-8B3C-1A8B-4300-5D464DBB44A3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273 Budget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4CE6169-EEB6-2171-42C2-CD6C14AE23E7}"/>
                </a:ext>
              </a:extLst>
            </p:cNvPr>
            <p:cNvSpPr txBox="1"/>
            <p:nvPr/>
          </p:nvSpPr>
          <p:spPr>
            <a:xfrm>
              <a:off x="7623556" y="1521291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16.694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6236C48-CC89-DE00-4CF5-F7F017AA2971}"/>
              </a:ext>
            </a:extLst>
          </p:cNvPr>
          <p:cNvSpPr txBox="1"/>
          <p:nvPr/>
        </p:nvSpPr>
        <p:spPr>
          <a:xfrm>
            <a:off x="756643" y="1341336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Horas Facturadas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D66294F-3C6A-FB8B-C0AF-E3DC526C8732}"/>
              </a:ext>
            </a:extLst>
          </p:cNvPr>
          <p:cNvGrpSpPr/>
          <p:nvPr/>
        </p:nvGrpSpPr>
        <p:grpSpPr>
          <a:xfrm>
            <a:off x="4872309" y="2264575"/>
            <a:ext cx="2174558" cy="907574"/>
            <a:chOff x="6855201" y="1310596"/>
            <a:chExt cx="2579642" cy="1039492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F985C164-4518-B408-A6F6-AC8F5771E3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CuadroTexto 217">
              <a:extLst>
                <a:ext uri="{FF2B5EF4-FFF2-40B4-BE49-F238E27FC236}">
                  <a16:creationId xmlns:a16="http://schemas.microsoft.com/office/drawing/2014/main" id="{BE0E66D4-9E06-4211-C1D3-6EE7DA5391F7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FDFEA6AB-31E9-6724-A326-BF0F8408FA07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513534"/>
              <a:chOff x="896340" y="8384799"/>
              <a:chExt cx="2413869" cy="513534"/>
            </a:xfrm>
          </p:grpSpPr>
          <p:sp>
            <p:nvSpPr>
              <p:cNvPr id="78" name="Triángulo isósceles 77">
                <a:extLst>
                  <a:ext uri="{FF2B5EF4-FFF2-40B4-BE49-F238E27FC236}">
                    <a16:creationId xmlns:a16="http://schemas.microsoft.com/office/drawing/2014/main" id="{B7F482D3-FD63-05F9-CC59-156EC564BE8B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26288D61-0527-7C50-D777-EE30377A4004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2,60 € PY</a:t>
                </a:r>
              </a:p>
            </p:txBody>
          </p:sp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A1F94DF3-466F-E2CC-225F-099E8ECAD90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F6FFB56B-B383-2964-B6AC-04F56B53F06B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0,26 € Budget</a:t>
                </a: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FB38424-5E23-8C89-71D0-99A983747BF7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44.62 €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2F5B2F5-DB46-02F0-09CD-8C29B27107C2}"/>
              </a:ext>
            </a:extLst>
          </p:cNvPr>
          <p:cNvGrpSpPr/>
          <p:nvPr/>
        </p:nvGrpSpPr>
        <p:grpSpPr>
          <a:xfrm>
            <a:off x="7126561" y="2274316"/>
            <a:ext cx="2174558" cy="907574"/>
            <a:chOff x="6855201" y="1310596"/>
            <a:chExt cx="2579642" cy="1039492"/>
          </a:xfrm>
        </p:grpSpPr>
        <p:graphicFrame>
          <p:nvGraphicFramePr>
            <p:cNvPr id="66" name="Gráfico 65">
              <a:extLst>
                <a:ext uri="{FF2B5EF4-FFF2-40B4-BE49-F238E27FC236}">
                  <a16:creationId xmlns:a16="http://schemas.microsoft.com/office/drawing/2014/main" id="{B432E3F3-30A7-1364-0F8D-B50FAAF678C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CuadroTexto 217">
              <a:extLst>
                <a:ext uri="{FF2B5EF4-FFF2-40B4-BE49-F238E27FC236}">
                  <a16:creationId xmlns:a16="http://schemas.microsoft.com/office/drawing/2014/main" id="{1EAEAA68-9932-3D0B-EC52-C94362A88F6D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85E70939-1329-3431-E0B4-BCB13651CE74}"/>
                </a:ext>
              </a:extLst>
            </p:cNvPr>
            <p:cNvGrpSpPr/>
            <p:nvPr/>
          </p:nvGrpSpPr>
          <p:grpSpPr>
            <a:xfrm>
              <a:off x="6928806" y="1836554"/>
              <a:ext cx="2434874" cy="513534"/>
              <a:chOff x="909820" y="8384799"/>
              <a:chExt cx="2434874" cy="513534"/>
            </a:xfrm>
          </p:grpSpPr>
          <p:sp>
            <p:nvSpPr>
              <p:cNvPr id="70" name="Triángulo isósceles 69">
                <a:extLst>
                  <a:ext uri="{FF2B5EF4-FFF2-40B4-BE49-F238E27FC236}">
                    <a16:creationId xmlns:a16="http://schemas.microsoft.com/office/drawing/2014/main" id="{5FDF67EA-E3EC-89EE-7DE6-6F7909F98D0E}"/>
                  </a:ext>
                </a:extLst>
              </p:cNvPr>
              <p:cNvSpPr/>
              <p:nvPr/>
            </p:nvSpPr>
            <p:spPr>
              <a:xfrm>
                <a:off x="909820" y="8466137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722F9B-7DB7-A04A-C179-31582FC2B8CC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1,19 € PY</a:t>
                </a:r>
              </a:p>
            </p:txBody>
          </p:sp>
          <p:sp>
            <p:nvSpPr>
              <p:cNvPr id="72" name="Triángulo isósceles 71">
                <a:extLst>
                  <a:ext uri="{FF2B5EF4-FFF2-40B4-BE49-F238E27FC236}">
                    <a16:creationId xmlns:a16="http://schemas.microsoft.com/office/drawing/2014/main" id="{A96EB410-6045-46A6-4726-DFDB099A1AD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BD1A6AC6-ED7E-B2C0-1C81-47F17E68C41C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1,15 € Budget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1F6C98D3-C730-8809-75AB-93F9E0F9302B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44.31 €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6AF4D55-4081-2BD1-C9BC-107F8362E156}"/>
              </a:ext>
            </a:extLst>
          </p:cNvPr>
          <p:cNvGrpSpPr/>
          <p:nvPr/>
        </p:nvGrpSpPr>
        <p:grpSpPr>
          <a:xfrm>
            <a:off x="9398857" y="2283794"/>
            <a:ext cx="2174558" cy="907574"/>
            <a:chOff x="6855201" y="1310596"/>
            <a:chExt cx="2579642" cy="1039492"/>
          </a:xfrm>
        </p:grpSpPr>
        <p:graphicFrame>
          <p:nvGraphicFramePr>
            <p:cNvPr id="58" name="Gráfico 57">
              <a:extLst>
                <a:ext uri="{FF2B5EF4-FFF2-40B4-BE49-F238E27FC236}">
                  <a16:creationId xmlns:a16="http://schemas.microsoft.com/office/drawing/2014/main" id="{3FE293AE-0D70-3CE6-C294-69E15D6E87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9" name="CuadroTexto 217">
              <a:extLst>
                <a:ext uri="{FF2B5EF4-FFF2-40B4-BE49-F238E27FC236}">
                  <a16:creationId xmlns:a16="http://schemas.microsoft.com/office/drawing/2014/main" id="{3D5BAE74-B3D9-071E-2B48-D10236750A11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428EB88-6A9C-E8BB-E3CD-F8888345F360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62" name="Triángulo isósceles 61">
                <a:extLst>
                  <a:ext uri="{FF2B5EF4-FFF2-40B4-BE49-F238E27FC236}">
                    <a16:creationId xmlns:a16="http://schemas.microsoft.com/office/drawing/2014/main" id="{D8A75091-9D30-4A92-2E5B-05457D674B2B}"/>
                  </a:ext>
                </a:extLst>
              </p:cNvPr>
              <p:cNvSpPr/>
              <p:nvPr/>
            </p:nvSpPr>
            <p:spPr>
              <a:xfrm>
                <a:off x="884118" y="845563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62571F0-AF6E-3E01-38CD-A49CE9D01136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8,66 € PY</a:t>
                </a:r>
              </a:p>
            </p:txBody>
          </p:sp>
          <p:sp>
            <p:nvSpPr>
              <p:cNvPr id="64" name="Triángulo isósceles 63">
                <a:extLst>
                  <a:ext uri="{FF2B5EF4-FFF2-40B4-BE49-F238E27FC236}">
                    <a16:creationId xmlns:a16="http://schemas.microsoft.com/office/drawing/2014/main" id="{4A00F4F0-1B4F-6D73-BD69-713A219B671B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9D91B7FE-ADF1-5C00-5F56-BB0BF12212D5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0,39 € Budget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C51DA1-CE9A-2B1B-0FDD-E02E7799C71F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37.61 €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5DC2402-1BDA-4C09-6FEA-086C179BCEF9}"/>
              </a:ext>
            </a:extLst>
          </p:cNvPr>
          <p:cNvGrpSpPr/>
          <p:nvPr/>
        </p:nvGrpSpPr>
        <p:grpSpPr>
          <a:xfrm>
            <a:off x="4872309" y="3384181"/>
            <a:ext cx="2174558" cy="1075307"/>
            <a:chOff x="6855201" y="1310596"/>
            <a:chExt cx="2579642" cy="1030858"/>
          </a:xfrm>
        </p:grpSpPr>
        <p:graphicFrame>
          <p:nvGraphicFramePr>
            <p:cNvPr id="111" name="Gráfico 110">
              <a:extLst>
                <a:ext uri="{FF2B5EF4-FFF2-40B4-BE49-F238E27FC236}">
                  <a16:creationId xmlns:a16="http://schemas.microsoft.com/office/drawing/2014/main" id="{98685DEC-B649-35EA-C038-08F35AF91C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CuadroTexto 217">
              <a:extLst>
                <a:ext uri="{FF2B5EF4-FFF2-40B4-BE49-F238E27FC236}">
                  <a16:creationId xmlns:a16="http://schemas.microsoft.com/office/drawing/2014/main" id="{CDABC377-4FC1-1202-0904-C9376B9CF094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7C2843C5-CA5C-9AE0-57EC-BFE71EFF227C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461822"/>
              <a:chOff x="896340" y="8384799"/>
              <a:chExt cx="2413869" cy="461822"/>
            </a:xfrm>
          </p:grpSpPr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460B54A6-7FE2-BB04-D845-9A071541F2EA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EA04FF2E-EC8B-FF01-E09B-0E58F3B043C5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74472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901 k € PY</a:t>
                </a:r>
              </a:p>
            </p:txBody>
          </p:sp>
          <p:sp>
            <p:nvSpPr>
              <p:cNvPr id="117" name="Triángulo isósceles 116">
                <a:extLst>
                  <a:ext uri="{FF2B5EF4-FFF2-40B4-BE49-F238E27FC236}">
                    <a16:creationId xmlns:a16="http://schemas.microsoft.com/office/drawing/2014/main" id="{DF132768-60C2-F75B-DE5B-027BC8F66FC9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75BF479-071F-94E4-DBAD-B9247FE2F052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163 k  Budget</a:t>
                </a:r>
              </a:p>
            </p:txBody>
          </p:sp>
        </p:grp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C8B68340-85B4-E22D-63B3-BD2699B23A36}"/>
                </a:ext>
              </a:extLst>
            </p:cNvPr>
            <p:cNvSpPr txBox="1"/>
            <p:nvPr/>
          </p:nvSpPr>
          <p:spPr>
            <a:xfrm>
              <a:off x="7272282" y="1521292"/>
              <a:ext cx="2162561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4.414.481 €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A7D8836-58EA-F208-90F1-4831E045155E}"/>
              </a:ext>
            </a:extLst>
          </p:cNvPr>
          <p:cNvGrpSpPr/>
          <p:nvPr/>
        </p:nvGrpSpPr>
        <p:grpSpPr>
          <a:xfrm>
            <a:off x="7126561" y="3395164"/>
            <a:ext cx="2174558" cy="1075307"/>
            <a:chOff x="6855201" y="1310596"/>
            <a:chExt cx="2579642" cy="1030858"/>
          </a:xfrm>
        </p:grpSpPr>
        <p:graphicFrame>
          <p:nvGraphicFramePr>
            <p:cNvPr id="103" name="Gráfico 102">
              <a:extLst>
                <a:ext uri="{FF2B5EF4-FFF2-40B4-BE49-F238E27FC236}">
                  <a16:creationId xmlns:a16="http://schemas.microsoft.com/office/drawing/2014/main" id="{48317029-DE4A-99E9-03F6-5E1B3EF7F65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4" name="CuadroTexto 217">
              <a:extLst>
                <a:ext uri="{FF2B5EF4-FFF2-40B4-BE49-F238E27FC236}">
                  <a16:creationId xmlns:a16="http://schemas.microsoft.com/office/drawing/2014/main" id="{CFB898FB-28D2-9F62-093B-F25E7576DF5A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31E9E65-AA30-3CA5-DE14-C7FB70763C89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61822"/>
              <a:chOff x="896340" y="8384799"/>
              <a:chExt cx="2448354" cy="461822"/>
            </a:xfrm>
          </p:grpSpPr>
          <p:sp>
            <p:nvSpPr>
              <p:cNvPr id="107" name="Triángulo isósceles 106">
                <a:extLst>
                  <a:ext uri="{FF2B5EF4-FFF2-40B4-BE49-F238E27FC236}">
                    <a16:creationId xmlns:a16="http://schemas.microsoft.com/office/drawing/2014/main" id="{CC0EF806-7ADE-813A-A250-51A93E418FF3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4C65DC54-7263-1AA8-D34F-7DDD1B4ACB40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28 k € PY</a:t>
                </a:r>
              </a:p>
            </p:txBody>
          </p:sp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14062840-71A7-63F2-E1B7-B8610D71E908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76184441-5BE6-200A-DAF3-B4E91CCD33F4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143  k € Budget</a:t>
                </a:r>
              </a:p>
            </p:txBody>
          </p:sp>
        </p:grp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0BA158A9-31C3-5897-CE26-4308BC7DCA75}"/>
                </a:ext>
              </a:extLst>
            </p:cNvPr>
            <p:cNvSpPr txBox="1"/>
            <p:nvPr/>
          </p:nvSpPr>
          <p:spPr>
            <a:xfrm>
              <a:off x="7623557" y="1521292"/>
              <a:ext cx="1811286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507.859 €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557B452-BFAA-BA93-02C9-2D9F5BA3CBB5}"/>
              </a:ext>
            </a:extLst>
          </p:cNvPr>
          <p:cNvGrpSpPr/>
          <p:nvPr/>
        </p:nvGrpSpPr>
        <p:grpSpPr>
          <a:xfrm>
            <a:off x="9398858" y="3407143"/>
            <a:ext cx="2174558" cy="1047362"/>
            <a:chOff x="6855201" y="1310595"/>
            <a:chExt cx="2579642" cy="1004068"/>
          </a:xfrm>
        </p:grpSpPr>
        <p:graphicFrame>
          <p:nvGraphicFramePr>
            <p:cNvPr id="95" name="Gráfico 94">
              <a:extLst>
                <a:ext uri="{FF2B5EF4-FFF2-40B4-BE49-F238E27FC236}">
                  <a16:creationId xmlns:a16="http://schemas.microsoft.com/office/drawing/2014/main" id="{53B12626-1697-1D3A-57D1-70476ED1FC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6" name="CuadroTexto 217">
              <a:extLst>
                <a:ext uri="{FF2B5EF4-FFF2-40B4-BE49-F238E27FC236}">
                  <a16:creationId xmlns:a16="http://schemas.microsoft.com/office/drawing/2014/main" id="{89D1182C-F52E-C6DF-652D-EE27D44EF55B}"/>
                </a:ext>
              </a:extLst>
            </p:cNvPr>
            <p:cNvSpPr txBox="1"/>
            <p:nvPr/>
          </p:nvSpPr>
          <p:spPr>
            <a:xfrm>
              <a:off x="7089321" y="1310595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1B24DFC2-2A05-36C5-5044-421622DAC00E}"/>
                </a:ext>
              </a:extLst>
            </p:cNvPr>
            <p:cNvGrpSpPr/>
            <p:nvPr/>
          </p:nvGrpSpPr>
          <p:grpSpPr>
            <a:xfrm>
              <a:off x="6925298" y="1836554"/>
              <a:ext cx="2438382" cy="461822"/>
              <a:chOff x="906312" y="8384799"/>
              <a:chExt cx="2438382" cy="461822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85E28863-7573-C1DB-1583-6C239F5A38E1}"/>
                  </a:ext>
                </a:extLst>
              </p:cNvPr>
              <p:cNvSpPr/>
              <p:nvPr/>
            </p:nvSpPr>
            <p:spPr>
              <a:xfrm rot="10625882">
                <a:off x="906312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FA3A0D24-8DE7-9A09-899C-64A3CAF6F9A8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2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300  k € PY</a:t>
                </a:r>
              </a:p>
            </p:txBody>
          </p:sp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8D069063-6B42-FCC8-3FE4-983C8917761C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1DDFCBF7-4623-CF53-E600-6B140CB17740}"/>
                  </a:ext>
                </a:extLst>
              </p:cNvPr>
              <p:cNvSpPr txBox="1"/>
              <p:nvPr/>
            </p:nvSpPr>
            <p:spPr>
              <a:xfrm>
                <a:off x="1248234" y="8581072"/>
                <a:ext cx="2096460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 k € Budget</a:t>
                </a:r>
              </a:p>
            </p:txBody>
          </p:sp>
        </p:grp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41813E00-D457-F0D2-7492-9005E08781A2}"/>
                </a:ext>
              </a:extLst>
            </p:cNvPr>
            <p:cNvSpPr txBox="1"/>
            <p:nvPr/>
          </p:nvSpPr>
          <p:spPr>
            <a:xfrm>
              <a:off x="7273490" y="1521292"/>
              <a:ext cx="2161353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627.840 €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01D4BF4-EB5F-DB97-ECC0-2DAF6BCE22AD}"/>
              </a:ext>
            </a:extLst>
          </p:cNvPr>
          <p:cNvGrpSpPr/>
          <p:nvPr/>
        </p:nvGrpSpPr>
        <p:grpSpPr>
          <a:xfrm>
            <a:off x="2476042" y="1056366"/>
            <a:ext cx="2210723" cy="3393836"/>
            <a:chOff x="9271364" y="1103887"/>
            <a:chExt cx="2210723" cy="339383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98A0CEB-9678-DB53-EE1F-08D6D45B05D1}"/>
                </a:ext>
              </a:extLst>
            </p:cNvPr>
            <p:cNvGrpSpPr/>
            <p:nvPr/>
          </p:nvGrpSpPr>
          <p:grpSpPr>
            <a:xfrm>
              <a:off x="9271364" y="1103887"/>
              <a:ext cx="2174558" cy="907574"/>
              <a:chOff x="6855201" y="1310596"/>
              <a:chExt cx="2579642" cy="1039492"/>
            </a:xfrm>
          </p:grpSpPr>
          <p:graphicFrame>
            <p:nvGraphicFramePr>
              <p:cNvPr id="33" name="Gráfico 32">
                <a:extLst>
                  <a:ext uri="{FF2B5EF4-FFF2-40B4-BE49-F238E27FC236}">
                    <a16:creationId xmlns:a16="http://schemas.microsoft.com/office/drawing/2014/main" id="{FEFCEFDB-43A8-5D08-26FF-0582F42B79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34" name="CuadroTexto 217">
                <a:extLst>
                  <a:ext uri="{FF2B5EF4-FFF2-40B4-BE49-F238E27FC236}">
                    <a16:creationId xmlns:a16="http://schemas.microsoft.com/office/drawing/2014/main" id="{FC262F0A-EE79-231B-DAB6-41D24D0DAB8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Horas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DED17091-64E8-F3B9-7F29-776987D0F933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3" cy="513534"/>
                <a:chOff x="896340" y="8384799"/>
                <a:chExt cx="2448353" cy="513534"/>
              </a:xfrm>
            </p:grpSpPr>
            <p:sp>
              <p:nvSpPr>
                <p:cNvPr id="37" name="Triángulo isósceles 36">
                  <a:extLst>
                    <a:ext uri="{FF2B5EF4-FFF2-40B4-BE49-F238E27FC236}">
                      <a16:creationId xmlns:a16="http://schemas.microsoft.com/office/drawing/2014/main" id="{0955F0AB-4186-E06F-05F7-E22B340B3830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C747E8B-FEC3-F8E1-5F43-AA145D8749D5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299 PY</a:t>
                  </a:r>
                </a:p>
              </p:txBody>
            </p:sp>
            <p:sp>
              <p:nvSpPr>
                <p:cNvPr id="39" name="Triángulo isósceles 38">
                  <a:extLst>
                    <a:ext uri="{FF2B5EF4-FFF2-40B4-BE49-F238E27FC236}">
                      <a16:creationId xmlns:a16="http://schemas.microsoft.com/office/drawing/2014/main" id="{26330858-B2D4-C6E2-797B-1CFB7C00CED7}"/>
                    </a:ext>
                  </a:extLst>
                </p:cNvPr>
                <p:cNvSpPr/>
                <p:nvPr/>
              </p:nvSpPr>
              <p:spPr>
                <a:xfrm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00B050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645B54B3-E34D-A5A4-3EAE-4FD9C4601F94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8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645 Budget</a:t>
                  </a:r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9ECABD5-C9D9-6811-724F-AD6CCC563D7B}"/>
                  </a:ext>
                </a:extLst>
              </p:cNvPr>
              <p:cNvSpPr txBox="1"/>
              <p:nvPr/>
            </p:nvSpPr>
            <p:spPr>
              <a:xfrm>
                <a:off x="7623556" y="1521292"/>
                <a:ext cx="1811287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127.097 </a:t>
                </a:r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5F7E5242-1935-13E4-3FA0-2EE059248C0D}"/>
                </a:ext>
              </a:extLst>
            </p:cNvPr>
            <p:cNvGrpSpPr/>
            <p:nvPr/>
          </p:nvGrpSpPr>
          <p:grpSpPr>
            <a:xfrm>
              <a:off x="9307528" y="2302809"/>
              <a:ext cx="2174558" cy="907575"/>
              <a:chOff x="6855201" y="1310596"/>
              <a:chExt cx="2579642" cy="1039494"/>
            </a:xfrm>
          </p:grpSpPr>
          <p:graphicFrame>
            <p:nvGraphicFramePr>
              <p:cNvPr id="50" name="Gráfico 49">
                <a:extLst>
                  <a:ext uri="{FF2B5EF4-FFF2-40B4-BE49-F238E27FC236}">
                    <a16:creationId xmlns:a16="http://schemas.microsoft.com/office/drawing/2014/main" id="{881EC12B-47C2-54AF-127E-F0D34557EF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51" name="CuadroTexto 217">
                <a:extLst>
                  <a:ext uri="{FF2B5EF4-FFF2-40B4-BE49-F238E27FC236}">
                    <a16:creationId xmlns:a16="http://schemas.microsoft.com/office/drawing/2014/main" id="{30B1A914-C578-5FA8-CDEB-A46DD0111746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Precio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72365235-C632-2594-F83A-5BF1D307CC28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6"/>
                <a:chOff x="896340" y="8384799"/>
                <a:chExt cx="2448354" cy="513536"/>
              </a:xfrm>
            </p:grpSpPr>
            <p:sp>
              <p:nvSpPr>
                <p:cNvPr id="54" name="Triángulo isósceles 53">
                  <a:extLst>
                    <a:ext uri="{FF2B5EF4-FFF2-40B4-BE49-F238E27FC236}">
                      <a16:creationId xmlns:a16="http://schemas.microsoft.com/office/drawing/2014/main" id="{96AC6B0B-81B5-BCE4-5977-F13E4553349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616F81B-584C-11E8-BB94-360B8CAC3BC7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4,86 € PY</a:t>
                  </a:r>
                </a:p>
              </p:txBody>
            </p:sp>
            <p:sp>
              <p:nvSpPr>
                <p:cNvPr id="56" name="Triángulo isósceles 55">
                  <a:extLst>
                    <a:ext uri="{FF2B5EF4-FFF2-40B4-BE49-F238E27FC236}">
                      <a16:creationId xmlns:a16="http://schemas.microsoft.com/office/drawing/2014/main" id="{B189947E-AAE9-9790-D46B-5044257B1D37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7A5ED9D7-D49D-C016-50C5-658C74BA7584}"/>
                    </a:ext>
                  </a:extLst>
                </p:cNvPr>
                <p:cNvSpPr txBox="1"/>
                <p:nvPr/>
              </p:nvSpPr>
              <p:spPr>
                <a:xfrm>
                  <a:off x="1248236" y="8581073"/>
                  <a:ext cx="2096458" cy="31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0,35 € Budget</a:t>
                  </a:r>
                </a:p>
              </p:txBody>
            </p:sp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410B6181-B97C-D71A-3722-84F741219E19}"/>
                  </a:ext>
                </a:extLst>
              </p:cNvPr>
              <p:cNvSpPr txBox="1"/>
              <p:nvPr/>
            </p:nvSpPr>
            <p:spPr>
              <a:xfrm>
                <a:off x="7623557" y="1521290"/>
                <a:ext cx="1811286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43.67 €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0C11D9B-78E6-7AFC-2A38-A4354F52BD92}"/>
                </a:ext>
              </a:extLst>
            </p:cNvPr>
            <p:cNvGrpSpPr/>
            <p:nvPr/>
          </p:nvGrpSpPr>
          <p:grpSpPr>
            <a:xfrm>
              <a:off x="9307528" y="3422416"/>
              <a:ext cx="2174559" cy="1075307"/>
              <a:chOff x="6855201" y="1310596"/>
              <a:chExt cx="2579643" cy="1030858"/>
            </a:xfrm>
          </p:grpSpPr>
          <p:graphicFrame>
            <p:nvGraphicFramePr>
              <p:cNvPr id="87" name="Gráfico 86">
                <a:extLst>
                  <a:ext uri="{FF2B5EF4-FFF2-40B4-BE49-F238E27FC236}">
                    <a16:creationId xmlns:a16="http://schemas.microsoft.com/office/drawing/2014/main" id="{7CE47C07-C365-CD94-B88E-27BB203BBE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8" name="CuadroTexto 217">
                <a:extLst>
                  <a:ext uri="{FF2B5EF4-FFF2-40B4-BE49-F238E27FC236}">
                    <a16:creationId xmlns:a16="http://schemas.microsoft.com/office/drawing/2014/main" id="{E64BA252-D08D-0689-5757-07BBA3ECAF1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Factur.</a:t>
                </a: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2A7A8C4E-7FE1-56CC-D61E-6B6B736EE61C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461822"/>
                <a:chOff x="896340" y="8384799"/>
                <a:chExt cx="2448354" cy="461822"/>
              </a:xfrm>
            </p:grpSpPr>
            <p:sp>
              <p:nvSpPr>
                <p:cNvPr id="91" name="Triángulo isósceles 90">
                  <a:extLst>
                    <a:ext uri="{FF2B5EF4-FFF2-40B4-BE49-F238E27FC236}">
                      <a16:creationId xmlns:a16="http://schemas.microsoft.com/office/drawing/2014/main" id="{3B7AAA41-7176-7FC4-31B6-C15C47E800BE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A5AA706-3CE6-A098-B8A9-F947D29D5041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708596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930 k € PY</a:t>
                  </a:r>
                </a:p>
              </p:txBody>
            </p:sp>
            <p:sp>
              <p:nvSpPr>
                <p:cNvPr id="93" name="Triángulo isósceles 92">
                  <a:extLst>
                    <a:ext uri="{FF2B5EF4-FFF2-40B4-BE49-F238E27FC236}">
                      <a16:creationId xmlns:a16="http://schemas.microsoft.com/office/drawing/2014/main" id="{153AEB47-26AF-631D-5699-5C2A9C4F8CD4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771E667F-9127-6CCC-3625-DED62F0F1A2F}"/>
                    </a:ext>
                  </a:extLst>
                </p:cNvPr>
                <p:cNvSpPr txBox="1"/>
                <p:nvPr/>
              </p:nvSpPr>
              <p:spPr>
                <a:xfrm>
                  <a:off x="1248236" y="8581072"/>
                  <a:ext cx="2096458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15 k € Budget</a:t>
                  </a:r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93B9B7B-9210-7314-E32E-75E3879DCCE7}"/>
                  </a:ext>
                </a:extLst>
              </p:cNvPr>
              <p:cNvSpPr txBox="1"/>
              <p:nvPr/>
            </p:nvSpPr>
            <p:spPr>
              <a:xfrm>
                <a:off x="7338386" y="1521292"/>
                <a:ext cx="2096458" cy="3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5.550.180 €</a:t>
                </a:r>
              </a:p>
            </p:txBody>
          </p:sp>
        </p:grp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F750C-55F6-26CA-5843-511D4C40A544}"/>
              </a:ext>
            </a:extLst>
          </p:cNvPr>
          <p:cNvGrpSpPr/>
          <p:nvPr/>
        </p:nvGrpSpPr>
        <p:grpSpPr>
          <a:xfrm>
            <a:off x="2429245" y="4739901"/>
            <a:ext cx="2266917" cy="971506"/>
            <a:chOff x="6855201" y="1310596"/>
            <a:chExt cx="2614678" cy="1030858"/>
          </a:xfrm>
        </p:grpSpPr>
        <p:graphicFrame>
          <p:nvGraphicFramePr>
            <p:cNvPr id="148" name="Gráfico 147">
              <a:extLst>
                <a:ext uri="{FF2B5EF4-FFF2-40B4-BE49-F238E27FC236}">
                  <a16:creationId xmlns:a16="http://schemas.microsoft.com/office/drawing/2014/main" id="{37300C50-7016-45F6-3C6C-24EBCF37B5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49" name="CuadroTexto 217">
              <a:extLst>
                <a:ext uri="{FF2B5EF4-FFF2-40B4-BE49-F238E27FC236}">
                  <a16:creationId xmlns:a16="http://schemas.microsoft.com/office/drawing/2014/main" id="{FC148869-9D56-97C5-3303-4F462E94D546}"/>
                </a:ext>
              </a:extLst>
            </p:cNvPr>
            <p:cNvSpPr txBox="1"/>
            <p:nvPr/>
          </p:nvSpPr>
          <p:spPr>
            <a:xfrm>
              <a:off x="6855201" y="1310596"/>
              <a:ext cx="2538173" cy="35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9D1C31DF-2743-1284-D53F-8EF0DD43AB8B}"/>
                </a:ext>
              </a:extLst>
            </p:cNvPr>
            <p:cNvGrpSpPr/>
            <p:nvPr/>
          </p:nvGrpSpPr>
          <p:grpSpPr>
            <a:xfrm>
              <a:off x="6915326" y="1836554"/>
              <a:ext cx="2436696" cy="480148"/>
              <a:chOff x="896340" y="8384799"/>
              <a:chExt cx="2436696" cy="480148"/>
            </a:xfrm>
          </p:grpSpPr>
          <p:sp>
            <p:nvSpPr>
              <p:cNvPr id="152" name="Triángulo isósceles 151">
                <a:extLst>
                  <a:ext uri="{FF2B5EF4-FFF2-40B4-BE49-F238E27FC236}">
                    <a16:creationId xmlns:a16="http://schemas.microsoft.com/office/drawing/2014/main" id="{3DF75E04-8132-F32D-0E72-1536E3C485C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2F0EEB06-3110-999B-D39A-5B4FF2FE4643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33 k € PY</a:t>
                </a:r>
              </a:p>
            </p:txBody>
          </p:sp>
          <p:sp>
            <p:nvSpPr>
              <p:cNvPr id="154" name="Triángulo isósceles 153">
                <a:extLst>
                  <a:ext uri="{FF2B5EF4-FFF2-40B4-BE49-F238E27FC236}">
                    <a16:creationId xmlns:a16="http://schemas.microsoft.com/office/drawing/2014/main" id="{F8265C2D-F2B9-7731-9842-50CBC11EFD57}"/>
                  </a:ext>
                </a:extLst>
              </p:cNvPr>
              <p:cNvSpPr/>
              <p:nvPr/>
            </p:nvSpPr>
            <p:spPr>
              <a:xfrm rot="10800000">
                <a:off x="918040" y="8656037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865D6467-C67E-8061-45E5-BB4F202CD79B}"/>
                  </a:ext>
                </a:extLst>
              </p:cNvPr>
              <p:cNvSpPr txBox="1"/>
              <p:nvPr/>
            </p:nvSpPr>
            <p:spPr>
              <a:xfrm>
                <a:off x="1236577" y="8571025"/>
                <a:ext cx="2096459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45 k €Budget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A1477785-0709-2235-E92B-0F856EB1BBAA}"/>
                </a:ext>
              </a:extLst>
            </p:cNvPr>
            <p:cNvSpPr txBox="1"/>
            <p:nvPr/>
          </p:nvSpPr>
          <p:spPr>
            <a:xfrm>
              <a:off x="7429633" y="1378294"/>
              <a:ext cx="2040246" cy="42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742.126 €</a:t>
              </a:r>
            </a:p>
          </p:txBody>
        </p:sp>
      </p:grp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525AC2AB-0720-BE40-2B90-8A0300F2024F}"/>
              </a:ext>
            </a:extLst>
          </p:cNvPr>
          <p:cNvSpPr txBox="1"/>
          <p:nvPr/>
        </p:nvSpPr>
        <p:spPr>
          <a:xfrm>
            <a:off x="791327" y="2517170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Precio MOD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30B92CD-BBB7-FA72-08D6-41AEB70999E9}"/>
              </a:ext>
            </a:extLst>
          </p:cNvPr>
          <p:cNvSpPr txBox="1"/>
          <p:nvPr/>
        </p:nvSpPr>
        <p:spPr>
          <a:xfrm>
            <a:off x="791327" y="3725969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Facturación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88EBE6AE-73EB-52EF-35B9-3250EE01E27C}"/>
              </a:ext>
            </a:extLst>
          </p:cNvPr>
          <p:cNvSpPr txBox="1"/>
          <p:nvPr/>
        </p:nvSpPr>
        <p:spPr>
          <a:xfrm>
            <a:off x="738408" y="4910451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Otra Facturación </a:t>
            </a: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015575B-25FB-91D0-0D4B-7CDFE5DE74F2}"/>
              </a:ext>
            </a:extLst>
          </p:cNvPr>
          <p:cNvGrpSpPr/>
          <p:nvPr/>
        </p:nvGrpSpPr>
        <p:grpSpPr>
          <a:xfrm>
            <a:off x="2503222" y="5987707"/>
            <a:ext cx="2139602" cy="907574"/>
            <a:chOff x="6855201" y="1310596"/>
            <a:chExt cx="2538173" cy="1039492"/>
          </a:xfrm>
        </p:grpSpPr>
        <p:graphicFrame>
          <p:nvGraphicFramePr>
            <p:cNvPr id="164" name="Gráfico 163">
              <a:extLst>
                <a:ext uri="{FF2B5EF4-FFF2-40B4-BE49-F238E27FC236}">
                  <a16:creationId xmlns:a16="http://schemas.microsoft.com/office/drawing/2014/main" id="{04611353-2B09-0AFB-D32A-0751977F2C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5" name="CuadroTexto 217">
              <a:extLst>
                <a:ext uri="{FF2B5EF4-FFF2-40B4-BE49-F238E27FC236}">
                  <a16:creationId xmlns:a16="http://schemas.microsoft.com/office/drawing/2014/main" id="{684A3432-83B4-6513-C5BB-8B9AEFBDDA1C}"/>
                </a:ext>
              </a:extLst>
            </p:cNvPr>
            <p:cNvSpPr txBox="1"/>
            <p:nvPr/>
          </p:nvSpPr>
          <p:spPr>
            <a:xfrm>
              <a:off x="7089321" y="1310596"/>
              <a:ext cx="2304053" cy="38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E97CDF88-3774-6995-B68B-8ECDEEE81DDA}"/>
                </a:ext>
              </a:extLst>
            </p:cNvPr>
            <p:cNvGrpSpPr/>
            <p:nvPr/>
          </p:nvGrpSpPr>
          <p:grpSpPr>
            <a:xfrm>
              <a:off x="6925982" y="1836554"/>
              <a:ext cx="2437698" cy="513534"/>
              <a:chOff x="906996" y="8384799"/>
              <a:chExt cx="2437698" cy="513534"/>
            </a:xfrm>
          </p:grpSpPr>
          <p:sp>
            <p:nvSpPr>
              <p:cNvPr id="168" name="Triángulo isósceles 167">
                <a:extLst>
                  <a:ext uri="{FF2B5EF4-FFF2-40B4-BE49-F238E27FC236}">
                    <a16:creationId xmlns:a16="http://schemas.microsoft.com/office/drawing/2014/main" id="{D3A4CEEF-2579-6404-765E-4EB881DA9053}"/>
                  </a:ext>
                </a:extLst>
              </p:cNvPr>
              <p:cNvSpPr/>
              <p:nvPr/>
            </p:nvSpPr>
            <p:spPr>
              <a:xfrm>
                <a:off x="906996" y="8403481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B96AA42-8C07-1CF3-E55C-EAF8080F1229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786196" cy="31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963 k € PY</a:t>
                </a:r>
              </a:p>
            </p:txBody>
          </p:sp>
          <p:sp>
            <p:nvSpPr>
              <p:cNvPr id="170" name="Triángulo isósceles 169">
                <a:extLst>
                  <a:ext uri="{FF2B5EF4-FFF2-40B4-BE49-F238E27FC236}">
                    <a16:creationId xmlns:a16="http://schemas.microsoft.com/office/drawing/2014/main" id="{EC185234-E87F-2186-853D-48A89ACEF4B2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0AA06662-BDDD-726B-D833-C05D7DE8DE87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61 k € Budget</a:t>
                </a:r>
              </a:p>
            </p:txBody>
          </p:sp>
        </p:grp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3463A92-077C-8542-EE21-4B585E9E4C0C}"/>
                </a:ext>
              </a:extLst>
            </p:cNvPr>
            <p:cNvSpPr txBox="1"/>
            <p:nvPr/>
          </p:nvSpPr>
          <p:spPr>
            <a:xfrm>
              <a:off x="7152634" y="1351913"/>
              <a:ext cx="2140110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6.292.307€</a:t>
              </a:r>
            </a:p>
          </p:txBody>
        </p:sp>
      </p:grp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46C75F7E-5CD1-BEC1-95AA-B08F1E7EEB1F}"/>
              </a:ext>
            </a:extLst>
          </p:cNvPr>
          <p:cNvSpPr txBox="1"/>
          <p:nvPr/>
        </p:nvSpPr>
        <p:spPr>
          <a:xfrm>
            <a:off x="852593" y="6210864"/>
            <a:ext cx="150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Facturación Total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D03B492-E47D-2288-8DDE-F862CCBD2FAA}"/>
              </a:ext>
            </a:extLst>
          </p:cNvPr>
          <p:cNvGrpSpPr/>
          <p:nvPr/>
        </p:nvGrpSpPr>
        <p:grpSpPr>
          <a:xfrm>
            <a:off x="298528" y="7254664"/>
            <a:ext cx="4043698" cy="384058"/>
            <a:chOff x="223818" y="7116285"/>
            <a:chExt cx="4322919" cy="417681"/>
          </a:xfrm>
        </p:grpSpPr>
        <p:sp>
          <p:nvSpPr>
            <p:cNvPr id="247" name="CuadroTexto 217">
              <a:extLst>
                <a:ext uri="{FF2B5EF4-FFF2-40B4-BE49-F238E27FC236}">
                  <a16:creationId xmlns:a16="http://schemas.microsoft.com/office/drawing/2014/main" id="{3CA06485-0652-D821-9EBB-22748950F4D6}"/>
                </a:ext>
              </a:extLst>
            </p:cNvPr>
            <p:cNvSpPr txBox="1"/>
            <p:nvPr/>
          </p:nvSpPr>
          <p:spPr>
            <a:xfrm>
              <a:off x="223818" y="7221359"/>
              <a:ext cx="982215" cy="31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MOD</a:t>
              </a:r>
            </a:p>
          </p:txBody>
        </p:sp>
        <p:sp>
          <p:nvSpPr>
            <p:cNvPr id="248" name="CuadroTexto 217">
              <a:extLst>
                <a:ext uri="{FF2B5EF4-FFF2-40B4-BE49-F238E27FC236}">
                  <a16:creationId xmlns:a16="http://schemas.microsoft.com/office/drawing/2014/main" id="{D16A658A-9797-8DFF-9574-E571F79111CB}"/>
                </a:ext>
              </a:extLst>
            </p:cNvPr>
            <p:cNvSpPr txBox="1"/>
            <p:nvPr/>
          </p:nvSpPr>
          <p:spPr>
            <a:xfrm>
              <a:off x="1314846" y="7214938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Externos</a:t>
              </a:r>
            </a:p>
          </p:txBody>
        </p:sp>
        <p:sp>
          <p:nvSpPr>
            <p:cNvPr id="249" name="CuadroTexto 217">
              <a:extLst>
                <a:ext uri="{FF2B5EF4-FFF2-40B4-BE49-F238E27FC236}">
                  <a16:creationId xmlns:a16="http://schemas.microsoft.com/office/drawing/2014/main" id="{FBD99C0D-9C29-5D09-A335-73D6536938A6}"/>
                </a:ext>
              </a:extLst>
            </p:cNvPr>
            <p:cNvSpPr txBox="1"/>
            <p:nvPr/>
          </p:nvSpPr>
          <p:spPr>
            <a:xfrm>
              <a:off x="3208149" y="7116285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TOTAL</a:t>
              </a:r>
            </a:p>
          </p:txBody>
        </p:sp>
      </p:grpSp>
      <p:sp>
        <p:nvSpPr>
          <p:cNvPr id="283" name="CuadroTexto 217">
            <a:extLst>
              <a:ext uri="{FF2B5EF4-FFF2-40B4-BE49-F238E27FC236}">
                <a16:creationId xmlns:a16="http://schemas.microsoft.com/office/drawing/2014/main" id="{D3E6CC46-8288-7F6E-DE2B-566E562DBA67}"/>
              </a:ext>
            </a:extLst>
          </p:cNvPr>
          <p:cNvSpPr txBox="1"/>
          <p:nvPr/>
        </p:nvSpPr>
        <p:spPr>
          <a:xfrm>
            <a:off x="6607333" y="6081550"/>
            <a:ext cx="1942246" cy="33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" sz="16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B46538A-D7CE-B883-E540-1D796DB1F829}"/>
              </a:ext>
            </a:extLst>
          </p:cNvPr>
          <p:cNvGrpSpPr/>
          <p:nvPr/>
        </p:nvGrpSpPr>
        <p:grpSpPr>
          <a:xfrm>
            <a:off x="4836705" y="5772931"/>
            <a:ext cx="6768704" cy="1191188"/>
            <a:chOff x="4835307" y="5795823"/>
            <a:chExt cx="6768704" cy="1191188"/>
          </a:xfrm>
        </p:grpSpPr>
        <p:grpSp>
          <p:nvGrpSpPr>
            <p:cNvPr id="269" name="Grupo 268">
              <a:extLst>
                <a:ext uri="{FF2B5EF4-FFF2-40B4-BE49-F238E27FC236}">
                  <a16:creationId xmlns:a16="http://schemas.microsoft.com/office/drawing/2014/main" id="{EBD61B48-0E2E-76B1-DE74-DE05F9796481}"/>
                </a:ext>
              </a:extLst>
            </p:cNvPr>
            <p:cNvGrpSpPr/>
            <p:nvPr/>
          </p:nvGrpSpPr>
          <p:grpSpPr>
            <a:xfrm>
              <a:off x="9452802" y="5814771"/>
              <a:ext cx="2151209" cy="1120115"/>
              <a:chOff x="9537434" y="6062808"/>
              <a:chExt cx="2151209" cy="1120115"/>
            </a:xfrm>
          </p:grpSpPr>
          <p:grpSp>
            <p:nvGrpSpPr>
              <p:cNvPr id="250" name="Grupo 249">
                <a:extLst>
                  <a:ext uri="{FF2B5EF4-FFF2-40B4-BE49-F238E27FC236}">
                    <a16:creationId xmlns:a16="http://schemas.microsoft.com/office/drawing/2014/main" id="{9710916C-A046-C55E-3704-FF3076036D12}"/>
                  </a:ext>
                </a:extLst>
              </p:cNvPr>
              <p:cNvGrpSpPr/>
              <p:nvPr/>
            </p:nvGrpSpPr>
            <p:grpSpPr>
              <a:xfrm>
                <a:off x="9549041" y="6275349"/>
                <a:ext cx="2139602" cy="907574"/>
                <a:chOff x="6855201" y="1310596"/>
                <a:chExt cx="2538173" cy="1039492"/>
              </a:xfrm>
            </p:grpSpPr>
            <p:graphicFrame>
              <p:nvGraphicFramePr>
                <p:cNvPr id="251" name="Gráfico 250">
                  <a:extLst>
                    <a:ext uri="{FF2B5EF4-FFF2-40B4-BE49-F238E27FC236}">
                      <a16:creationId xmlns:a16="http://schemas.microsoft.com/office/drawing/2014/main" id="{D6767485-A63E-F698-2A89-0D4557975D5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855201" y="1347598"/>
                <a:ext cx="2538172" cy="9938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252" name="CuadroTexto 217">
                  <a:extLst>
                    <a:ext uri="{FF2B5EF4-FFF2-40B4-BE49-F238E27FC236}">
                      <a16:creationId xmlns:a16="http://schemas.microsoft.com/office/drawing/2014/main" id="{6DFB31E1-696B-F88A-7180-4CD072EB0080}"/>
                    </a:ext>
                  </a:extLst>
                </p:cNvPr>
                <p:cNvSpPr txBox="1"/>
                <p:nvPr/>
              </p:nvSpPr>
              <p:spPr>
                <a:xfrm>
                  <a:off x="7089321" y="1310596"/>
                  <a:ext cx="2304053" cy="381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5FA130AE-8616-0AD2-AFB4-724C7A08781B}"/>
                    </a:ext>
                  </a:extLst>
                </p:cNvPr>
                <p:cNvGrpSpPr/>
                <p:nvPr/>
              </p:nvGrpSpPr>
              <p:grpSpPr>
                <a:xfrm>
                  <a:off x="6915326" y="1836554"/>
                  <a:ext cx="2448354" cy="513534"/>
                  <a:chOff x="896340" y="8384799"/>
                  <a:chExt cx="2448354" cy="513534"/>
                </a:xfrm>
              </p:grpSpPr>
              <p:sp>
                <p:nvSpPr>
                  <p:cNvPr id="255" name="Triángulo isósceles 254">
                    <a:extLst>
                      <a:ext uri="{FF2B5EF4-FFF2-40B4-BE49-F238E27FC236}">
                        <a16:creationId xmlns:a16="http://schemas.microsoft.com/office/drawing/2014/main" id="{2D26F2F4-4EEF-88C3-D26B-25BA7609F8FE}"/>
                      </a:ext>
                    </a:extLst>
                  </p:cNvPr>
                  <p:cNvSpPr/>
                  <p:nvPr/>
                </p:nvSpPr>
                <p:spPr>
                  <a:xfrm>
                    <a:off x="896340" y="8403492"/>
                    <a:ext cx="231533" cy="127253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56" name="CuadroTexto 255">
                    <a:extLst>
                      <a:ext uri="{FF2B5EF4-FFF2-40B4-BE49-F238E27FC236}">
                        <a16:creationId xmlns:a16="http://schemas.microsoft.com/office/drawing/2014/main" id="{BF60BA34-F026-D801-BC15-F755DC80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1597" y="8384799"/>
                    <a:ext cx="1786196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s-ES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rPr>
                      <a:t>526 k  € PY</a:t>
                    </a:r>
                  </a:p>
                </p:txBody>
              </p:sp>
              <p:sp>
                <p:nvSpPr>
                  <p:cNvPr id="257" name="Triángulo isósceles 256">
                    <a:extLst>
                      <a:ext uri="{FF2B5EF4-FFF2-40B4-BE49-F238E27FC236}">
                        <a16:creationId xmlns:a16="http://schemas.microsoft.com/office/drawing/2014/main" id="{FFB56139-E419-5277-C49A-ADAEB9EEA9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039" y="865603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8" name="CuadroTexto 257">
                    <a:extLst>
                      <a:ext uri="{FF2B5EF4-FFF2-40B4-BE49-F238E27FC236}">
                        <a16:creationId xmlns:a16="http://schemas.microsoft.com/office/drawing/2014/main" id="{09ABB4A1-82A1-6C5E-517A-A0F58458D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48235" y="8581072"/>
                    <a:ext cx="2096459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76 k € Budget</a:t>
                    </a:r>
                  </a:p>
                </p:txBody>
              </p:sp>
            </p:grpSp>
            <p:sp>
              <p:nvSpPr>
                <p:cNvPr id="254" name="CuadroTexto 253">
                  <a:extLst>
                    <a:ext uri="{FF2B5EF4-FFF2-40B4-BE49-F238E27FC236}">
                      <a16:creationId xmlns:a16="http://schemas.microsoft.com/office/drawing/2014/main" id="{74CB4CD5-7E7E-7811-08BC-25D0CACEEF2A}"/>
                    </a:ext>
                  </a:extLst>
                </p:cNvPr>
                <p:cNvSpPr txBox="1"/>
                <p:nvPr/>
              </p:nvSpPr>
              <p:spPr>
                <a:xfrm>
                  <a:off x="7152634" y="1351913"/>
                  <a:ext cx="2140110" cy="45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" sz="2000" b="1" dirty="0">
                      <a:latin typeface="Montserrat" panose="00000500000000000000" pitchFamily="2" charset="0"/>
                    </a:rPr>
                    <a:t>2.515.425 €</a:t>
                  </a:r>
                </a:p>
              </p:txBody>
            </p:sp>
          </p:grpSp>
          <p:sp>
            <p:nvSpPr>
              <p:cNvPr id="268" name="CuadroTexto 267">
                <a:extLst>
                  <a:ext uri="{FF2B5EF4-FFF2-40B4-BE49-F238E27FC236}">
                    <a16:creationId xmlns:a16="http://schemas.microsoft.com/office/drawing/2014/main" id="{B344C258-A10B-C245-A9F9-427F4C823DEB}"/>
                  </a:ext>
                </a:extLst>
              </p:cNvPr>
              <p:cNvSpPr txBox="1"/>
              <p:nvPr/>
            </p:nvSpPr>
            <p:spPr>
              <a:xfrm>
                <a:off x="9537434" y="6062808"/>
                <a:ext cx="19917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600" dirty="0">
                    <a:latin typeface="Montserrat" panose="00000500000000000000" pitchFamily="2" charset="0"/>
                  </a:rPr>
                  <a:t>Margen Bruto</a:t>
                </a:r>
              </a:p>
            </p:txBody>
          </p:sp>
        </p:grpSp>
        <p:grpSp>
          <p:nvGrpSpPr>
            <p:cNvPr id="293" name="Grupo 292">
              <a:extLst>
                <a:ext uri="{FF2B5EF4-FFF2-40B4-BE49-F238E27FC236}">
                  <a16:creationId xmlns:a16="http://schemas.microsoft.com/office/drawing/2014/main" id="{55F49041-EC1A-941F-98D0-4E712D4AC3D4}"/>
                </a:ext>
              </a:extLst>
            </p:cNvPr>
            <p:cNvGrpSpPr/>
            <p:nvPr/>
          </p:nvGrpSpPr>
          <p:grpSpPr>
            <a:xfrm>
              <a:off x="4835307" y="6066613"/>
              <a:ext cx="2087014" cy="867729"/>
              <a:chOff x="6526537" y="6040657"/>
              <a:chExt cx="2139601" cy="867729"/>
            </a:xfrm>
          </p:grpSpPr>
          <p:grpSp>
            <p:nvGrpSpPr>
              <p:cNvPr id="292" name="Grupo 291">
                <a:extLst>
                  <a:ext uri="{FF2B5EF4-FFF2-40B4-BE49-F238E27FC236}">
                    <a16:creationId xmlns:a16="http://schemas.microsoft.com/office/drawing/2014/main" id="{988231FF-A6BE-96DF-C43C-BB363FCECD06}"/>
                  </a:ext>
                </a:extLst>
              </p:cNvPr>
              <p:cNvGrpSpPr/>
              <p:nvPr/>
            </p:nvGrpSpPr>
            <p:grpSpPr>
              <a:xfrm>
                <a:off x="6526537" y="6040657"/>
                <a:ext cx="2139601" cy="867729"/>
                <a:chOff x="6493063" y="6113556"/>
                <a:chExt cx="2139601" cy="867729"/>
              </a:xfrm>
            </p:grpSpPr>
            <p:graphicFrame>
              <p:nvGraphicFramePr>
                <p:cNvPr id="282" name="Gráfico 281">
                  <a:extLst>
                    <a:ext uri="{FF2B5EF4-FFF2-40B4-BE49-F238E27FC236}">
                      <a16:creationId xmlns:a16="http://schemas.microsoft.com/office/drawing/2014/main" id="{92B1315E-8BDE-BBA1-7F50-7A6E04C132A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493063" y="6113556"/>
                <a:ext cx="2139601" cy="86772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grpSp>
              <p:nvGrpSpPr>
                <p:cNvPr id="284" name="Grupo 283">
                  <a:extLst>
                    <a:ext uri="{FF2B5EF4-FFF2-40B4-BE49-F238E27FC236}">
                      <a16:creationId xmlns:a16="http://schemas.microsoft.com/office/drawing/2014/main" id="{039761AC-AA7A-9CE1-D469-2D1544E2ACE3}"/>
                    </a:ext>
                  </a:extLst>
                </p:cNvPr>
                <p:cNvGrpSpPr/>
                <p:nvPr/>
              </p:nvGrpSpPr>
              <p:grpSpPr>
                <a:xfrm>
                  <a:off x="6513260" y="6495192"/>
                  <a:ext cx="2119403" cy="456832"/>
                  <a:chOff x="933106" y="8398493"/>
                  <a:chExt cx="2514213" cy="523234"/>
                </a:xfrm>
              </p:grpSpPr>
              <p:sp>
                <p:nvSpPr>
                  <p:cNvPr id="286" name="Triángulo isósceles 285">
                    <a:extLst>
                      <a:ext uri="{FF2B5EF4-FFF2-40B4-BE49-F238E27FC236}">
                        <a16:creationId xmlns:a16="http://schemas.microsoft.com/office/drawing/2014/main" id="{3F568E82-BDD1-BC5B-8780-8BA6CE50E07B}"/>
                      </a:ext>
                    </a:extLst>
                  </p:cNvPr>
                  <p:cNvSpPr/>
                  <p:nvPr/>
                </p:nvSpPr>
                <p:spPr>
                  <a:xfrm rot="21423724">
                    <a:off x="936415" y="8482130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87" name="CuadroTexto 286">
                    <a:extLst>
                      <a:ext uri="{FF2B5EF4-FFF2-40B4-BE49-F238E27FC236}">
                        <a16:creationId xmlns:a16="http://schemas.microsoft.com/office/drawing/2014/main" id="{2D854241-AA4E-C48D-9201-556FC573A2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066" y="8398493"/>
                    <a:ext cx="1786195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400 k € PY</a:t>
                    </a:r>
                  </a:p>
                </p:txBody>
              </p:sp>
              <p:sp>
                <p:nvSpPr>
                  <p:cNvPr id="288" name="Triángulo isósceles 287">
                    <a:extLst>
                      <a:ext uri="{FF2B5EF4-FFF2-40B4-BE49-F238E27FC236}">
                        <a16:creationId xmlns:a16="http://schemas.microsoft.com/office/drawing/2014/main" id="{F01FFFCB-C255-9679-A33B-330B686FF6B1}"/>
                      </a:ext>
                    </a:extLst>
                  </p:cNvPr>
                  <p:cNvSpPr/>
                  <p:nvPr/>
                </p:nvSpPr>
                <p:spPr>
                  <a:xfrm>
                    <a:off x="933106" y="869646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9" name="CuadroTexto 288">
                    <a:extLst>
                      <a:ext uri="{FF2B5EF4-FFF2-40B4-BE49-F238E27FC236}">
                        <a16:creationId xmlns:a16="http://schemas.microsoft.com/office/drawing/2014/main" id="{1427843B-07E0-EB65-E44D-50F3D6FAC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971" y="8604465"/>
                    <a:ext cx="2271348" cy="317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115  k € Budget</a:t>
                    </a:r>
                  </a:p>
                </p:txBody>
              </p:sp>
            </p:grpSp>
          </p:grpSp>
          <p:sp>
            <p:nvSpPr>
              <p:cNvPr id="285" name="CuadroTexto 284">
                <a:extLst>
                  <a:ext uri="{FF2B5EF4-FFF2-40B4-BE49-F238E27FC236}">
                    <a16:creationId xmlns:a16="http://schemas.microsoft.com/office/drawing/2014/main" id="{665A3EAD-291A-F995-AE95-B6674F280DE9}"/>
                  </a:ext>
                </a:extLst>
              </p:cNvPr>
              <p:cNvSpPr txBox="1"/>
              <p:nvPr/>
            </p:nvSpPr>
            <p:spPr>
              <a:xfrm>
                <a:off x="6837821" y="6059565"/>
                <a:ext cx="1804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3.188.405 €</a:t>
                </a:r>
              </a:p>
            </p:txBody>
          </p:sp>
        </p:grp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CFB7D228-3A50-ED4C-7CE9-43B56DF25BBD}"/>
                </a:ext>
              </a:extLst>
            </p:cNvPr>
            <p:cNvSpPr txBox="1"/>
            <p:nvPr/>
          </p:nvSpPr>
          <p:spPr>
            <a:xfrm>
              <a:off x="4860087" y="5805375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MOD</a:t>
              </a:r>
            </a:p>
          </p:txBody>
        </p:sp>
        <p:grpSp>
          <p:nvGrpSpPr>
            <p:cNvPr id="305" name="Grupo 304">
              <a:extLst>
                <a:ext uri="{FF2B5EF4-FFF2-40B4-BE49-F238E27FC236}">
                  <a16:creationId xmlns:a16="http://schemas.microsoft.com/office/drawing/2014/main" id="{42ED1BCD-9FD3-63B0-D39D-D4884264D33F}"/>
                </a:ext>
              </a:extLst>
            </p:cNvPr>
            <p:cNvGrpSpPr/>
            <p:nvPr/>
          </p:nvGrpSpPr>
          <p:grpSpPr>
            <a:xfrm>
              <a:off x="6973941" y="6037285"/>
              <a:ext cx="2279302" cy="949726"/>
              <a:chOff x="6855202" y="1271098"/>
              <a:chExt cx="2589457" cy="1073863"/>
            </a:xfrm>
          </p:grpSpPr>
          <p:graphicFrame>
            <p:nvGraphicFramePr>
              <p:cNvPr id="306" name="Gráfico 305">
                <a:extLst>
                  <a:ext uri="{FF2B5EF4-FFF2-40B4-BE49-F238E27FC236}">
                    <a16:creationId xmlns:a16="http://schemas.microsoft.com/office/drawing/2014/main" id="{74D8818B-C999-2F8E-493C-163D3C072F1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06487" y="12710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307" name="CuadroTexto 217">
                <a:extLst>
                  <a:ext uri="{FF2B5EF4-FFF2-40B4-BE49-F238E27FC236}">
                    <a16:creationId xmlns:a16="http://schemas.microsoft.com/office/drawing/2014/main" id="{EFEECA91-5820-C9E3-1EF6-7AF0F45069D8}"/>
                  </a:ext>
                </a:extLst>
              </p:cNvPr>
              <p:cNvSpPr txBox="1"/>
              <p:nvPr/>
            </p:nvSpPr>
            <p:spPr>
              <a:xfrm>
                <a:off x="6855202" y="1310597"/>
                <a:ext cx="2538173" cy="3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8" name="Grupo 307">
                <a:extLst>
                  <a:ext uri="{FF2B5EF4-FFF2-40B4-BE49-F238E27FC236}">
                    <a16:creationId xmlns:a16="http://schemas.microsoft.com/office/drawing/2014/main" id="{B6BC2D51-DF41-CEF1-1FFA-AA9D5F21D866}"/>
                  </a:ext>
                </a:extLst>
              </p:cNvPr>
              <p:cNvGrpSpPr/>
              <p:nvPr/>
            </p:nvGrpSpPr>
            <p:grpSpPr>
              <a:xfrm>
                <a:off x="6928687" y="1796570"/>
                <a:ext cx="2400508" cy="548391"/>
                <a:chOff x="909701" y="8344815"/>
                <a:chExt cx="2400508" cy="548391"/>
              </a:xfrm>
            </p:grpSpPr>
            <p:sp>
              <p:nvSpPr>
                <p:cNvPr id="310" name="Triángulo isósceles 309">
                  <a:extLst>
                    <a:ext uri="{FF2B5EF4-FFF2-40B4-BE49-F238E27FC236}">
                      <a16:creationId xmlns:a16="http://schemas.microsoft.com/office/drawing/2014/main" id="{EAF4B6DB-1D4C-9431-0FE1-9B4AB0D4228E}"/>
                    </a:ext>
                  </a:extLst>
                </p:cNvPr>
                <p:cNvSpPr/>
                <p:nvPr/>
              </p:nvSpPr>
              <p:spPr>
                <a:xfrm>
                  <a:off x="909701" y="8440623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11" name="CuadroTexto 310">
                  <a:extLst>
                    <a:ext uri="{FF2B5EF4-FFF2-40B4-BE49-F238E27FC236}">
                      <a16:creationId xmlns:a16="http://schemas.microsoft.com/office/drawing/2014/main" id="{0883C684-DEAE-5CBE-9EE9-BF1F68820062}"/>
                    </a:ext>
                  </a:extLst>
                </p:cNvPr>
                <p:cNvSpPr txBox="1"/>
                <p:nvPr/>
              </p:nvSpPr>
              <p:spPr>
                <a:xfrm>
                  <a:off x="1300251" y="8344815"/>
                  <a:ext cx="1497203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36 k € PY</a:t>
                  </a:r>
                </a:p>
              </p:txBody>
            </p:sp>
            <p:sp>
              <p:nvSpPr>
                <p:cNvPr id="312" name="Triángulo isósceles 311">
                  <a:extLst>
                    <a:ext uri="{FF2B5EF4-FFF2-40B4-BE49-F238E27FC236}">
                      <a16:creationId xmlns:a16="http://schemas.microsoft.com/office/drawing/2014/main" id="{D4067A1B-38FA-E138-362A-0B02AFF0211C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CuadroTexto 312">
                  <a:extLst>
                    <a:ext uri="{FF2B5EF4-FFF2-40B4-BE49-F238E27FC236}">
                      <a16:creationId xmlns:a16="http://schemas.microsoft.com/office/drawing/2014/main" id="{57A67E7E-F730-8883-DB12-54653AA8857A}"/>
                    </a:ext>
                  </a:extLst>
                </p:cNvPr>
                <p:cNvSpPr txBox="1"/>
                <p:nvPr/>
              </p:nvSpPr>
              <p:spPr>
                <a:xfrm>
                  <a:off x="1213750" y="8581072"/>
                  <a:ext cx="2096459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  </a:t>
                  </a:r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100 k €Budget</a:t>
                  </a:r>
                </a:p>
              </p:txBody>
            </p:sp>
          </p:grpSp>
          <p:sp>
            <p:nvSpPr>
              <p:cNvPr id="309" name="CuadroTexto 308">
                <a:extLst>
                  <a:ext uri="{FF2B5EF4-FFF2-40B4-BE49-F238E27FC236}">
                    <a16:creationId xmlns:a16="http://schemas.microsoft.com/office/drawing/2014/main" id="{8FBA8E71-2971-D5A6-46E7-054CF2F13B17}"/>
                  </a:ext>
                </a:extLst>
              </p:cNvPr>
              <p:cNvSpPr txBox="1"/>
              <p:nvPr/>
            </p:nvSpPr>
            <p:spPr>
              <a:xfrm>
                <a:off x="7438220" y="1365326"/>
                <a:ext cx="1994715" cy="45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588.477 €</a:t>
                </a:r>
              </a:p>
            </p:txBody>
          </p:sp>
        </p:grp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83AB35BF-D383-3AF0-84A0-A8DC839F079A}"/>
                </a:ext>
              </a:extLst>
            </p:cNvPr>
            <p:cNvSpPr txBox="1"/>
            <p:nvPr/>
          </p:nvSpPr>
          <p:spPr>
            <a:xfrm>
              <a:off x="7286355" y="5795823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Otros</a:t>
              </a:r>
            </a:p>
          </p:txBody>
        </p:sp>
      </p:grpSp>
      <p:pic>
        <p:nvPicPr>
          <p:cNvPr id="317" name="Imagen 316" descr="Icono&#10;&#10;Descripción generada automáticamente">
            <a:extLst>
              <a:ext uri="{FF2B5EF4-FFF2-40B4-BE49-F238E27FC236}">
                <a16:creationId xmlns:a16="http://schemas.microsoft.com/office/drawing/2014/main" id="{2F6A33E6-8C12-D6EE-BFB5-AD3428A6B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" y="4776044"/>
            <a:ext cx="784180" cy="784180"/>
          </a:xfrm>
          <a:prstGeom prst="rect">
            <a:avLst/>
          </a:prstGeom>
        </p:spPr>
      </p:pic>
      <p:pic>
        <p:nvPicPr>
          <p:cNvPr id="319" name="Imagen 318" descr="Icono&#10;&#10;Descripción generada automáticamente">
            <a:extLst>
              <a:ext uri="{FF2B5EF4-FFF2-40B4-BE49-F238E27FC236}">
                <a16:creationId xmlns:a16="http://schemas.microsoft.com/office/drawing/2014/main" id="{5B3DF57D-4624-0A45-829B-E04D4946F4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" y="3444467"/>
            <a:ext cx="780156" cy="780156"/>
          </a:xfrm>
          <a:prstGeom prst="rect">
            <a:avLst/>
          </a:prstGeom>
        </p:spPr>
      </p:pic>
      <p:pic>
        <p:nvPicPr>
          <p:cNvPr id="325" name="Imagen 3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34E9-2655-949F-A94B-3ADD151F39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8" y="1952768"/>
            <a:ext cx="1283274" cy="1295047"/>
          </a:xfrm>
          <a:prstGeom prst="rect">
            <a:avLst/>
          </a:prstGeom>
        </p:spPr>
      </p:pic>
      <p:pic>
        <p:nvPicPr>
          <p:cNvPr id="327" name="Imagen 326" descr="Icono&#10;&#10;Descripción generada automáticamente">
            <a:extLst>
              <a:ext uri="{FF2B5EF4-FFF2-40B4-BE49-F238E27FC236}">
                <a16:creationId xmlns:a16="http://schemas.microsoft.com/office/drawing/2014/main" id="{2D7FEA77-3B75-8540-A1EC-03F2A2D73E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" y="1041875"/>
            <a:ext cx="925520" cy="1003525"/>
          </a:xfrm>
          <a:prstGeom prst="rect">
            <a:avLst/>
          </a:prstGeom>
        </p:spPr>
      </p:pic>
      <p:pic>
        <p:nvPicPr>
          <p:cNvPr id="2050" name="Picture 2" descr="Icono Banco, proyecto de ley, finanzas, factura, dinero, pago, recibo">
            <a:extLst>
              <a:ext uri="{FF2B5EF4-FFF2-40B4-BE49-F238E27FC236}">
                <a16:creationId xmlns:a16="http://schemas.microsoft.com/office/drawing/2014/main" id="{5AEF2B81-174D-C617-E8DB-48DB432C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60153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upo 122">
            <a:extLst>
              <a:ext uri="{FF2B5EF4-FFF2-40B4-BE49-F238E27FC236}">
                <a16:creationId xmlns:a16="http://schemas.microsoft.com/office/drawing/2014/main" id="{BC607706-0114-D4DF-D070-60464EB0E9F0}"/>
              </a:ext>
            </a:extLst>
          </p:cNvPr>
          <p:cNvGrpSpPr/>
          <p:nvPr/>
        </p:nvGrpSpPr>
        <p:grpSpPr>
          <a:xfrm>
            <a:off x="4794933" y="7236256"/>
            <a:ext cx="6866388" cy="1647203"/>
            <a:chOff x="4558333" y="7357250"/>
            <a:chExt cx="7070709" cy="1594919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3AECFDA6-3DAF-805C-ECD9-455080FD057B}"/>
                </a:ext>
              </a:extLst>
            </p:cNvPr>
            <p:cNvGrpSpPr/>
            <p:nvPr/>
          </p:nvGrpSpPr>
          <p:grpSpPr>
            <a:xfrm>
              <a:off x="4801441" y="7760839"/>
              <a:ext cx="2139601" cy="879857"/>
              <a:chOff x="6855201" y="1347598"/>
              <a:chExt cx="2538172" cy="993856"/>
            </a:xfrm>
          </p:grpSpPr>
          <p:graphicFrame>
            <p:nvGraphicFramePr>
              <p:cNvPr id="146" name="Gráfico 145">
                <a:extLst>
                  <a:ext uri="{FF2B5EF4-FFF2-40B4-BE49-F238E27FC236}">
                    <a16:creationId xmlns:a16="http://schemas.microsoft.com/office/drawing/2014/main" id="{1F9A322B-5CB9-C116-47EF-F6761F8D85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47" name="CuadroTexto 217">
                <a:extLst>
                  <a:ext uri="{FF2B5EF4-FFF2-40B4-BE49-F238E27FC236}">
                    <a16:creationId xmlns:a16="http://schemas.microsoft.com/office/drawing/2014/main" id="{48647E06-A845-643D-16B5-12F725DA9B7C}"/>
                  </a:ext>
                </a:extLst>
              </p:cNvPr>
              <p:cNvSpPr txBox="1"/>
              <p:nvPr/>
            </p:nvSpPr>
            <p:spPr>
              <a:xfrm>
                <a:off x="6972260" y="1386981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59" name="Grupo 158">
                <a:extLst>
                  <a:ext uri="{FF2B5EF4-FFF2-40B4-BE49-F238E27FC236}">
                    <a16:creationId xmlns:a16="http://schemas.microsoft.com/office/drawing/2014/main" id="{1843FEE7-EFCC-618B-FC2F-E886A68A27ED}"/>
                  </a:ext>
                </a:extLst>
              </p:cNvPr>
              <p:cNvGrpSpPr/>
              <p:nvPr/>
            </p:nvGrpSpPr>
            <p:grpSpPr>
              <a:xfrm>
                <a:off x="6915326" y="1797809"/>
                <a:ext cx="2435378" cy="537975"/>
                <a:chOff x="896340" y="8346054"/>
                <a:chExt cx="2435378" cy="537975"/>
              </a:xfrm>
            </p:grpSpPr>
            <p:sp>
              <p:nvSpPr>
                <p:cNvPr id="161" name="Triángulo isósceles 160">
                  <a:extLst>
                    <a:ext uri="{FF2B5EF4-FFF2-40B4-BE49-F238E27FC236}">
                      <a16:creationId xmlns:a16="http://schemas.microsoft.com/office/drawing/2014/main" id="{BB841742-A1F7-6499-34BC-E47608FCFC6F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62" name="CuadroTexto 161">
                  <a:extLst>
                    <a:ext uri="{FF2B5EF4-FFF2-40B4-BE49-F238E27FC236}">
                      <a16:creationId xmlns:a16="http://schemas.microsoft.com/office/drawing/2014/main" id="{F069C518-E289-DF43-6277-BAE5818320FE}"/>
                    </a:ext>
                  </a:extLst>
                </p:cNvPr>
                <p:cNvSpPr txBox="1"/>
                <p:nvPr/>
              </p:nvSpPr>
              <p:spPr>
                <a:xfrm>
                  <a:off x="1235257" y="8346054"/>
                  <a:ext cx="1786195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506 k € PY</a:t>
                  </a:r>
                </a:p>
              </p:txBody>
            </p:sp>
            <p:sp>
              <p:nvSpPr>
                <p:cNvPr id="172" name="Triángulo isósceles 171">
                  <a:extLst>
                    <a:ext uri="{FF2B5EF4-FFF2-40B4-BE49-F238E27FC236}">
                      <a16:creationId xmlns:a16="http://schemas.microsoft.com/office/drawing/2014/main" id="{15446C59-15F6-BADB-B150-E3132E54D8BE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3" name="CuadroTexto 172">
                  <a:extLst>
                    <a:ext uri="{FF2B5EF4-FFF2-40B4-BE49-F238E27FC236}">
                      <a16:creationId xmlns:a16="http://schemas.microsoft.com/office/drawing/2014/main" id="{AEFF7F2E-EF06-EE8A-837B-C81B5850FCC3}"/>
                    </a:ext>
                  </a:extLst>
                </p:cNvPr>
                <p:cNvSpPr txBox="1"/>
                <p:nvPr/>
              </p:nvSpPr>
              <p:spPr>
                <a:xfrm>
                  <a:off x="1235260" y="8581072"/>
                  <a:ext cx="2096458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272 k Budget</a:t>
                  </a:r>
                </a:p>
              </p:txBody>
            </p:sp>
          </p:grp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5C707F9-4512-D49F-175A-EE8D35327FCE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1.484.699 €</a:t>
                </a:r>
              </a:p>
            </p:txBody>
          </p:sp>
        </p:grp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4DE8C37B-C6D0-90C4-8FD4-BFC89B402E9E}"/>
                </a:ext>
              </a:extLst>
            </p:cNvPr>
            <p:cNvGrpSpPr/>
            <p:nvPr/>
          </p:nvGrpSpPr>
          <p:grpSpPr>
            <a:xfrm>
              <a:off x="7137706" y="7695776"/>
              <a:ext cx="2139602" cy="1256393"/>
              <a:chOff x="6855201" y="1310596"/>
              <a:chExt cx="2538173" cy="1439012"/>
            </a:xfrm>
          </p:grpSpPr>
          <p:graphicFrame>
            <p:nvGraphicFramePr>
              <p:cNvPr id="138" name="Gráfico 137">
                <a:extLst>
                  <a:ext uri="{FF2B5EF4-FFF2-40B4-BE49-F238E27FC236}">
                    <a16:creationId xmlns:a16="http://schemas.microsoft.com/office/drawing/2014/main" id="{47282BB6-925B-D42F-79BC-5D7C9324E4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sp>
            <p:nvSpPr>
              <p:cNvPr id="139" name="CuadroTexto 217">
                <a:extLst>
                  <a:ext uri="{FF2B5EF4-FFF2-40B4-BE49-F238E27FC236}">
                    <a16:creationId xmlns:a16="http://schemas.microsoft.com/office/drawing/2014/main" id="{3491496A-204A-F66B-33BB-E0078BAE1517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10AD4279-2592-8E78-F5BA-9FE5299D896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913054"/>
                <a:chOff x="896340" y="8384799"/>
                <a:chExt cx="2448354" cy="913054"/>
              </a:xfrm>
            </p:grpSpPr>
            <p:sp>
              <p:nvSpPr>
                <p:cNvPr id="142" name="Triángulo isósceles 141">
                  <a:extLst>
                    <a:ext uri="{FF2B5EF4-FFF2-40B4-BE49-F238E27FC236}">
                      <a16:creationId xmlns:a16="http://schemas.microsoft.com/office/drawing/2014/main" id="{E996C5FF-60FD-BB1E-CFA4-6C3624A7A90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4EE50A07-F9DA-444B-2B99-D4A6C69AD7EA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269 k € PY</a:t>
                  </a:r>
                </a:p>
              </p:txBody>
            </p:sp>
            <p:sp>
              <p:nvSpPr>
                <p:cNvPr id="144" name="Triángulo isósceles 143">
                  <a:extLst>
                    <a:ext uri="{FF2B5EF4-FFF2-40B4-BE49-F238E27FC236}">
                      <a16:creationId xmlns:a16="http://schemas.microsoft.com/office/drawing/2014/main" id="{F41E2B4B-0F35-388D-0864-B77BEBF54FFD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5" name="CuadroTexto 144">
                  <a:extLst>
                    <a:ext uri="{FF2B5EF4-FFF2-40B4-BE49-F238E27FC236}">
                      <a16:creationId xmlns:a16="http://schemas.microsoft.com/office/drawing/2014/main" id="{03252061-FAAB-1D68-3050-8F29E362FBFA}"/>
                    </a:ext>
                  </a:extLst>
                </p:cNvPr>
                <p:cNvSpPr txBox="1"/>
                <p:nvPr/>
              </p:nvSpPr>
              <p:spPr>
                <a:xfrm>
                  <a:off x="1248235" y="8581074"/>
                  <a:ext cx="2096459" cy="716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171 k € Budget</a:t>
                  </a: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A93D438B-ED4D-34CE-AE89-20BF8AF48F5F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827.037 €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BA4513A0-447F-A0B8-672D-124269CBA951}"/>
                </a:ext>
              </a:extLst>
            </p:cNvPr>
            <p:cNvSpPr txBox="1"/>
            <p:nvPr/>
          </p:nvSpPr>
          <p:spPr>
            <a:xfrm>
              <a:off x="4558333" y="7381586"/>
              <a:ext cx="239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Personal Indirecto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9D6CCC1E-5742-2843-E031-4FC828B0A8CC}"/>
                </a:ext>
              </a:extLst>
            </p:cNvPr>
            <p:cNvSpPr txBox="1"/>
            <p:nvPr/>
          </p:nvSpPr>
          <p:spPr>
            <a:xfrm>
              <a:off x="7348277" y="735725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Otros Gastos</a:t>
              </a: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433E510A-69B0-C779-37E3-6A3E13909EA2}"/>
                </a:ext>
              </a:extLst>
            </p:cNvPr>
            <p:cNvGrpSpPr/>
            <p:nvPr/>
          </p:nvGrpSpPr>
          <p:grpSpPr>
            <a:xfrm>
              <a:off x="9489440" y="7663470"/>
              <a:ext cx="2139602" cy="907574"/>
              <a:chOff x="6855201" y="1310596"/>
              <a:chExt cx="2538173" cy="1039492"/>
            </a:xfrm>
          </p:grpSpPr>
          <p:graphicFrame>
            <p:nvGraphicFramePr>
              <p:cNvPr id="130" name="Gráfico 129">
                <a:extLst>
                  <a:ext uri="{FF2B5EF4-FFF2-40B4-BE49-F238E27FC236}">
                    <a16:creationId xmlns:a16="http://schemas.microsoft.com/office/drawing/2014/main" id="{99CDCA2D-E50B-96B1-EB2B-BFAC2B89DB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31" name="CuadroTexto 217">
                <a:extLst>
                  <a:ext uri="{FF2B5EF4-FFF2-40B4-BE49-F238E27FC236}">
                    <a16:creationId xmlns:a16="http://schemas.microsoft.com/office/drawing/2014/main" id="{6B4ACC93-7F97-E951-AD2F-60002651CCFB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32" name="Grupo 131">
                <a:extLst>
                  <a:ext uri="{FF2B5EF4-FFF2-40B4-BE49-F238E27FC236}">
                    <a16:creationId xmlns:a16="http://schemas.microsoft.com/office/drawing/2014/main" id="{318DDF66-F963-335E-FC4E-19D84D8DD92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4"/>
                <a:chOff x="896340" y="8384799"/>
                <a:chExt cx="2448354" cy="513534"/>
              </a:xfrm>
            </p:grpSpPr>
            <p:sp>
              <p:nvSpPr>
                <p:cNvPr id="134" name="Triángulo isósceles 133">
                  <a:extLst>
                    <a:ext uri="{FF2B5EF4-FFF2-40B4-BE49-F238E27FC236}">
                      <a16:creationId xmlns:a16="http://schemas.microsoft.com/office/drawing/2014/main" id="{59DA6724-0E00-C68A-A5AD-8E28492A853F}"/>
                    </a:ext>
                  </a:extLst>
                </p:cNvPr>
                <p:cNvSpPr/>
                <p:nvPr/>
              </p:nvSpPr>
              <p:spPr>
                <a:xfrm rot="10800000"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35" name="CuadroTexto 134">
                  <a:extLst>
                    <a:ext uri="{FF2B5EF4-FFF2-40B4-BE49-F238E27FC236}">
                      <a16:creationId xmlns:a16="http://schemas.microsoft.com/office/drawing/2014/main" id="{A6EBA995-AE36-CE77-22B2-ACEA77EBBF6B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248 k  € PY</a:t>
                  </a:r>
                </a:p>
              </p:txBody>
            </p:sp>
            <p:sp>
              <p:nvSpPr>
                <p:cNvPr id="136" name="Triángulo isósceles 135">
                  <a:extLst>
                    <a:ext uri="{FF2B5EF4-FFF2-40B4-BE49-F238E27FC236}">
                      <a16:creationId xmlns:a16="http://schemas.microsoft.com/office/drawing/2014/main" id="{54992B08-0D52-C441-F7A0-D1BAF167782D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7" name="CuadroTexto 136">
                  <a:extLst>
                    <a:ext uri="{FF2B5EF4-FFF2-40B4-BE49-F238E27FC236}">
                      <a16:creationId xmlns:a16="http://schemas.microsoft.com/office/drawing/2014/main" id="{02ACAE8E-7CB7-C4EC-D9EB-84E91D7B5D5E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9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519 k € Budget</a:t>
                  </a:r>
                </a:p>
              </p:txBody>
            </p:sp>
          </p:grp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4091644B-176E-042E-FCB4-EE3AAB61D982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203.689 €</a:t>
                </a:r>
              </a:p>
            </p:txBody>
          </p: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D761A94-6E2B-F1A9-C31E-57B1B882A92E}"/>
                </a:ext>
              </a:extLst>
            </p:cNvPr>
            <p:cNvSpPr txBox="1"/>
            <p:nvPr/>
          </p:nvSpPr>
          <p:spPr>
            <a:xfrm>
              <a:off x="9540124" y="7376354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Resultado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20F2F5F-A3A9-B2FE-3B36-AE95BE8CF42A}"/>
              </a:ext>
            </a:extLst>
          </p:cNvPr>
          <p:cNvSpPr txBox="1"/>
          <p:nvPr/>
        </p:nvSpPr>
        <p:spPr>
          <a:xfrm>
            <a:off x="6182676" y="460651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4D883E75-38E6-9808-EF99-F49A4549D35A}"/>
              </a:ext>
            </a:extLst>
          </p:cNvPr>
          <p:cNvSpPr txBox="1"/>
          <p:nvPr/>
        </p:nvSpPr>
        <p:spPr>
          <a:xfrm>
            <a:off x="9476927" y="8558923"/>
            <a:ext cx="180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latin typeface="Montserrat" panose="00000500000000000000" pitchFamily="2" charset="0"/>
              </a:rPr>
              <a:t>2025  3,24 %</a:t>
            </a:r>
            <a:r>
              <a:rPr lang="es-ES" sz="1600" b="1" dirty="0">
                <a:latin typeface="Montserrat" panose="00000500000000000000" pitchFamily="2" charset="0"/>
              </a:rPr>
              <a:t> </a:t>
            </a:r>
            <a:r>
              <a:rPr lang="es-ES" sz="1100" dirty="0">
                <a:latin typeface="Montserrat" panose="00000500000000000000" pitchFamily="2" charset="0"/>
              </a:rPr>
              <a:t>s/ </a:t>
            </a:r>
            <a:r>
              <a:rPr lang="es-ES" sz="1100" dirty="0" err="1">
                <a:latin typeface="Montserrat" panose="00000500000000000000" pitchFamily="2" charset="0"/>
              </a:rPr>
              <a:t>Vtas</a:t>
            </a:r>
            <a:endParaRPr lang="es-ES" sz="1100" dirty="0">
              <a:latin typeface="Montserrat" panose="00000500000000000000" pitchFamily="2" charset="0"/>
            </a:endParaRPr>
          </a:p>
          <a:p>
            <a:pPr algn="r"/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4045FBD-D105-51F2-4BFF-442488638FBD}"/>
              </a:ext>
            </a:extLst>
          </p:cNvPr>
          <p:cNvSpPr txBox="1"/>
          <p:nvPr/>
        </p:nvSpPr>
        <p:spPr>
          <a:xfrm>
            <a:off x="9378728" y="8423159"/>
            <a:ext cx="1804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latin typeface="Montserrat" panose="00000500000000000000" pitchFamily="2" charset="0"/>
              </a:rPr>
              <a:t>2024  8,49 %</a:t>
            </a:r>
            <a:r>
              <a:rPr lang="es-ES" sz="1100" dirty="0">
                <a:latin typeface="Montserrat" panose="00000500000000000000" pitchFamily="2" charset="0"/>
              </a:rPr>
              <a:t>s/ Vtas</a:t>
            </a:r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70AEC7E3-AA50-213F-65C4-1C7E9D5C51F6}"/>
              </a:ext>
            </a:extLst>
          </p:cNvPr>
          <p:cNvSpPr txBox="1"/>
          <p:nvPr/>
        </p:nvSpPr>
        <p:spPr>
          <a:xfrm>
            <a:off x="4070109" y="726954"/>
            <a:ext cx="4227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pic>
        <p:nvPicPr>
          <p:cNvPr id="174" name="Imagen 173">
            <a:extLst>
              <a:ext uri="{FF2B5EF4-FFF2-40B4-BE49-F238E27FC236}">
                <a16:creationId xmlns:a16="http://schemas.microsoft.com/office/drawing/2014/main" id="{586B4D47-EF01-C1A0-119D-77A7894AF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52" y="7580432"/>
            <a:ext cx="1709774" cy="1101489"/>
          </a:xfrm>
          <a:prstGeom prst="rect">
            <a:avLst/>
          </a:prstGeom>
        </p:spPr>
      </p:pic>
      <p:pic>
        <p:nvPicPr>
          <p:cNvPr id="176" name="Imagen 175">
            <a:extLst>
              <a:ext uri="{FF2B5EF4-FFF2-40B4-BE49-F238E27FC236}">
                <a16:creationId xmlns:a16="http://schemas.microsoft.com/office/drawing/2014/main" id="{B5A6AB54-FDA3-54DE-6CBA-02B94938BD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6557" y="7596096"/>
            <a:ext cx="1566484" cy="1075747"/>
          </a:xfrm>
          <a:prstGeom prst="rect">
            <a:avLst/>
          </a:prstGeom>
        </p:spPr>
      </p:pic>
      <p:pic>
        <p:nvPicPr>
          <p:cNvPr id="178" name="Imagen 177">
            <a:extLst>
              <a:ext uri="{FF2B5EF4-FFF2-40B4-BE49-F238E27FC236}">
                <a16:creationId xmlns:a16="http://schemas.microsoft.com/office/drawing/2014/main" id="{AB95F183-EB9E-E6C8-8F25-2C22C3F5FC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1718" y="7567598"/>
            <a:ext cx="1768887" cy="1101489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4F99140C-E587-AD3B-2A8C-E4742FF6D1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51119" y="4675291"/>
            <a:ext cx="693175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escribiendo en un bloc de notas">
            <a:extLst>
              <a:ext uri="{FF2B5EF4-FFF2-40B4-BE49-F238E27FC236}">
                <a16:creationId xmlns:a16="http://schemas.microsoft.com/office/drawing/2014/main" id="{63FB43A4-2E98-8BFA-40B9-11CBF8F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" r="19970" b="1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REVISIÓN OBJETIVOS 1S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7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 calendario en una tabla apilada encima de los blocs de notas">
            <a:extLst>
              <a:ext uri="{FF2B5EF4-FFF2-40B4-BE49-F238E27FC236}">
                <a16:creationId xmlns:a16="http://schemas.microsoft.com/office/drawing/2014/main" id="{DF0ECD62-0713-5254-16E4-205987E8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1" r="19950"/>
          <a:stretch/>
        </p:blipFill>
        <p:spPr>
          <a:xfrm>
            <a:off x="3466971" y="0"/>
            <a:ext cx="8532942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02884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E1777A-BAB8-741B-60EF-88AE1A927BB8}"/>
              </a:ext>
            </a:extLst>
          </p:cNvPr>
          <p:cNvSpPr txBox="1"/>
          <p:nvPr/>
        </p:nvSpPr>
        <p:spPr>
          <a:xfrm>
            <a:off x="365247" y="1523921"/>
            <a:ext cx="3383975" cy="147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AGENDA – XII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Consejo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Trivium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2 de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septiembre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0122" y="884943"/>
            <a:ext cx="95995" cy="53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96" y="3206501"/>
            <a:ext cx="3248977" cy="12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946DBB-A184-F494-D39A-235F90E80BF4}"/>
              </a:ext>
            </a:extLst>
          </p:cNvPr>
          <p:cNvSpPr txBox="1"/>
          <p:nvPr/>
        </p:nvSpPr>
        <p:spPr>
          <a:xfrm>
            <a:off x="365247" y="3358186"/>
            <a:ext cx="8312028" cy="5113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Primero.- Aprobación, en su caso, del acta de la reunión de Consejo de 25 de marzo de 2025.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Segundo.- Informe sobre resultados del 1º T 2025.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Tercero.- Análisis de proyección del 1º semestre 2025.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Cuarto.- Informe sobre balance de situación 1ºT 2025. Proyección 1º semestre 2025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Quinto.- Situación PAI a mes de abril 2025. Rolling 12 de octubre de 2025.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pt-BR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Sexto.- Informe auditoria de partes vinculadas.</a:t>
            </a:r>
          </a:p>
          <a:p>
            <a:pPr algn="l"/>
            <a:endParaRPr lang="pt-BR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Séptimo.- Proyección 2025/2028 y capacidades.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Octavo.- Aseguramiento D&amp;O.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Noveno.- Reparto de dividendos correspondientes al ejercicio 2024.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Décimo.- Contratación de nuevo asesor legal.</a:t>
            </a:r>
          </a:p>
          <a:p>
            <a:pPr algn="l"/>
            <a:endParaRPr lang="es-ES" sz="1400" b="1" i="0" u="none" strike="noStrike" baseline="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bg1"/>
                </a:solidFill>
                <a:latin typeface="Aptos" panose="020B0004020202020204" pitchFamily="34" charset="0"/>
              </a:rPr>
              <a:t>Decimoprimero.- Ruegos y preguntas.</a:t>
            </a:r>
            <a:endParaRPr lang="en-US" sz="10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ED9939-DC69-7878-BABD-D409BB8D77FD}"/>
              </a:ext>
            </a:extLst>
          </p:cNvPr>
          <p:cNvSpPr txBox="1"/>
          <p:nvPr/>
        </p:nvSpPr>
        <p:spPr>
          <a:xfrm>
            <a:off x="1156137" y="1746045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INFORME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 </a:t>
            </a:r>
            <a:endParaRPr lang="es-ES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4E17F-42E8-F9D7-5BBE-BF3F195A31BE}"/>
              </a:ext>
            </a:extLst>
          </p:cNvPr>
          <p:cNvSpPr txBox="1"/>
          <p:nvPr/>
        </p:nvSpPr>
        <p:spPr>
          <a:xfrm>
            <a:off x="1156137" y="2586335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Informe Económico Junio 2025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4B3DB1-D0D4-84F8-F597-24042EABEC66}"/>
              </a:ext>
            </a:extLst>
          </p:cNvPr>
          <p:cNvSpPr txBox="1"/>
          <p:nvPr/>
        </p:nvSpPr>
        <p:spPr>
          <a:xfrm>
            <a:off x="1156137" y="3165507"/>
            <a:ext cx="6001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Podcast junio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751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 CUENTA EXPLOTACIÓN (Jun 2025) </a:t>
            </a:r>
            <a:endParaRPr lang="en-US" sz="3600" b="1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D19BA3-87BE-90A5-3F62-CFCD4D2E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6216"/>
            <a:ext cx="11999913" cy="6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 BALANCE (Jun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EED3E0-330F-553D-6FD5-38CDE78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2338620"/>
            <a:ext cx="10733254" cy="4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alanza digital usando círculos">
            <a:extLst>
              <a:ext uri="{FF2B5EF4-FFF2-40B4-BE49-F238E27FC236}">
                <a16:creationId xmlns:a16="http://schemas.microsoft.com/office/drawing/2014/main" id="{EAC4B63F-E0FC-BB19-FCF2-F584BAD7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6" t="6484" r="31007" b="1"/>
          <a:stretch>
            <a:fillRect/>
          </a:stretch>
        </p:blipFill>
        <p:spPr>
          <a:xfrm>
            <a:off x="3561108" y="0"/>
            <a:ext cx="8531938" cy="8999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844750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BENCHMARKING DFA JUN 2025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4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0636C43-E25E-6445-A9A2-E6EB9599D556}"/>
              </a:ext>
            </a:extLst>
          </p:cNvPr>
          <p:cNvSpPr txBox="1"/>
          <p:nvPr/>
        </p:nvSpPr>
        <p:spPr>
          <a:xfrm>
            <a:off x="1166648" y="2241359"/>
            <a:ext cx="833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srgbClr val="467886"/>
                </a:solidFill>
                <a:latin typeface="Aptos" panose="020B0004020202020204" pitchFamily="34" charset="0"/>
                <a:hlinkClick r:id="rId2"/>
              </a:rPr>
              <a:t>Ratios Financieros</a:t>
            </a:r>
            <a:endParaRPr lang="es-ES" u="sng" dirty="0">
              <a:solidFill>
                <a:srgbClr val="467886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33B788-9911-08CC-8802-C039DBEB4058}"/>
              </a:ext>
            </a:extLst>
          </p:cNvPr>
          <p:cNvSpPr txBox="1"/>
          <p:nvPr/>
        </p:nvSpPr>
        <p:spPr>
          <a:xfrm>
            <a:off x="1166647" y="167134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RATIOS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</a:t>
            </a:r>
            <a:r>
              <a:rPr lang="es-ES" sz="12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50765F-3B87-8CF3-BC42-47F08388AF85}"/>
              </a:ext>
            </a:extLst>
          </p:cNvPr>
          <p:cNvSpPr txBox="1"/>
          <p:nvPr/>
        </p:nvSpPr>
        <p:spPr>
          <a:xfrm>
            <a:off x="1166648" y="3180707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BALANCE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14B58-DB48-70AF-A643-1B09DDDA078D}"/>
              </a:ext>
            </a:extLst>
          </p:cNvPr>
          <p:cNvSpPr txBox="1"/>
          <p:nvPr/>
        </p:nvSpPr>
        <p:spPr>
          <a:xfrm>
            <a:off x="1166648" y="3935389"/>
            <a:ext cx="856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Análisis Balance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5B24-D948-3685-6F6E-1BE4433BB9AE}"/>
              </a:ext>
            </a:extLst>
          </p:cNvPr>
          <p:cNvSpPr txBox="1"/>
          <p:nvPr/>
        </p:nvSpPr>
        <p:spPr>
          <a:xfrm>
            <a:off x="1079937" y="5373185"/>
            <a:ext cx="91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Comparativo Departamentos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D64522-88FD-3B8E-9F18-03BAF3E10E68}"/>
              </a:ext>
            </a:extLst>
          </p:cNvPr>
          <p:cNvSpPr txBox="1"/>
          <p:nvPr/>
        </p:nvSpPr>
        <p:spPr>
          <a:xfrm>
            <a:off x="1156137" y="4803169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DEPARTAMENTOS</a:t>
            </a:r>
          </a:p>
        </p:txBody>
      </p:sp>
    </p:spTree>
    <p:extLst>
      <p:ext uri="{BB962C8B-B14F-4D97-AF65-F5344CB8AC3E}">
        <p14:creationId xmlns:p14="http://schemas.microsoft.com/office/powerpoint/2010/main" val="3431232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5C4EF05-05F8-FF77-8266-73A3AC20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2987040"/>
            <a:ext cx="10990898" cy="19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3B204DE3-1EF6-F027-9809-0858566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18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582116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RATIOS FINANCIEROS CUENTA EXPLOTACIÓN JUNIO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91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C0FCB673-2187-E4E5-333B-1A938475D68F}"/>
              </a:ext>
            </a:extLst>
          </p:cNvPr>
          <p:cNvSpPr/>
          <p:nvPr/>
        </p:nvSpPr>
        <p:spPr>
          <a:xfrm>
            <a:off x="0" y="24311"/>
            <a:ext cx="11999913" cy="8971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FE2DA4-0F14-4A6A-2790-53B0A6B4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1" y="104387"/>
            <a:ext cx="11414022" cy="88110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8A477A-80CE-F9BD-131E-8BE856B5E716}"/>
              </a:ext>
            </a:extLst>
          </p:cNvPr>
          <p:cNvSpPr txBox="1"/>
          <p:nvPr/>
        </p:nvSpPr>
        <p:spPr>
          <a:xfrm>
            <a:off x="212464" y="747530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JD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C32EDC-6D25-0AF8-879E-C94565CDAF4E}"/>
              </a:ext>
            </a:extLst>
          </p:cNvPr>
          <p:cNvSpPr txBox="1"/>
          <p:nvPr/>
        </p:nvSpPr>
        <p:spPr>
          <a:xfrm>
            <a:off x="151320" y="1282367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Varios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65E4B-09C1-BFAB-B573-1C9580AAEE80}"/>
              </a:ext>
            </a:extLst>
          </p:cNvPr>
          <p:cNvSpPr txBox="1"/>
          <p:nvPr/>
        </p:nvSpPr>
        <p:spPr>
          <a:xfrm>
            <a:off x="540847" y="2256419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Usados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E888C6-AAF0-83A2-3D62-150DC76CF309}"/>
              </a:ext>
            </a:extLst>
          </p:cNvPr>
          <p:cNvSpPr txBox="1"/>
          <p:nvPr/>
        </p:nvSpPr>
        <p:spPr>
          <a:xfrm>
            <a:off x="479225" y="2841755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Alquiler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0894B-178C-8597-9307-9E452AA62D95}"/>
              </a:ext>
            </a:extLst>
          </p:cNvPr>
          <p:cNvSpPr txBox="1"/>
          <p:nvPr/>
        </p:nvSpPr>
        <p:spPr>
          <a:xfrm>
            <a:off x="621477" y="4049629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Repuestos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9AD08C-9E97-D7E6-95FE-965120E8E09B}"/>
              </a:ext>
            </a:extLst>
          </p:cNvPr>
          <p:cNvSpPr txBox="1"/>
          <p:nvPr/>
        </p:nvSpPr>
        <p:spPr>
          <a:xfrm>
            <a:off x="559625" y="4688300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Servicio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9FA1B2-0BD6-084F-8544-E99B032EB9FB}"/>
              </a:ext>
            </a:extLst>
          </p:cNvPr>
          <p:cNvSpPr txBox="1"/>
          <p:nvPr/>
        </p:nvSpPr>
        <p:spPr>
          <a:xfrm>
            <a:off x="877594" y="5642593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Total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E7301-9696-B4E9-FD6D-4B1B435EA6CF}"/>
              </a:ext>
            </a:extLst>
          </p:cNvPr>
          <p:cNvSpPr txBox="1"/>
          <p:nvPr/>
        </p:nvSpPr>
        <p:spPr>
          <a:xfrm>
            <a:off x="7040851" y="6876390"/>
            <a:ext cx="1717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Gastos Generales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EEF6E-7FE5-B9CD-7747-04C7796656D7}"/>
              </a:ext>
            </a:extLst>
          </p:cNvPr>
          <p:cNvSpPr txBox="1"/>
          <p:nvPr/>
        </p:nvSpPr>
        <p:spPr>
          <a:xfrm>
            <a:off x="626568" y="7539097"/>
            <a:ext cx="597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Montserrat" panose="00000500000000000000" pitchFamily="2" charset="0"/>
              </a:rPr>
              <a:t>RESULTADO TRIVIUM </a:t>
            </a:r>
            <a:r>
              <a:rPr lang="es-ES" sz="1600" b="1" dirty="0">
                <a:latin typeface="Montserrat" panose="00000500000000000000" pitchFamily="2" charset="0"/>
              </a:rPr>
              <a:t>1S</a:t>
            </a:r>
            <a:r>
              <a:rPr lang="es-ES" sz="2000" b="1" dirty="0">
                <a:latin typeface="Montserrat" panose="00000500000000000000" pitchFamily="2" charset="0"/>
              </a:rPr>
              <a:t> 2023</a:t>
            </a:r>
          </a:p>
          <a:p>
            <a:pPr algn="ctr"/>
            <a:r>
              <a:rPr lang="es-ES" sz="2000" b="1" dirty="0">
                <a:latin typeface="Montserrat" panose="00000500000000000000" pitchFamily="2" charset="0"/>
              </a:rPr>
              <a:t>(Contabilidad)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026DF6F-967A-CA8D-36F7-53B280CA011B}"/>
              </a:ext>
            </a:extLst>
          </p:cNvPr>
          <p:cNvSpPr txBox="1"/>
          <p:nvPr/>
        </p:nvSpPr>
        <p:spPr>
          <a:xfrm>
            <a:off x="1699608" y="7521464"/>
            <a:ext cx="474634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ontserrat" panose="00000500000000000000" pitchFamily="2" charset="0"/>
              </a:rPr>
              <a:t>RESULTADO TRIVIUM junio 2025 (Contabilidad)</a:t>
            </a:r>
          </a:p>
        </p:txBody>
      </p:sp>
      <p:sp>
        <p:nvSpPr>
          <p:cNvPr id="7328" name="CuadroTexto 7327">
            <a:extLst>
              <a:ext uri="{FF2B5EF4-FFF2-40B4-BE49-F238E27FC236}">
                <a16:creationId xmlns:a16="http://schemas.microsoft.com/office/drawing/2014/main" id="{66486F82-4CE2-EF7D-4BD8-54DA8FAABED0}"/>
              </a:ext>
            </a:extLst>
          </p:cNvPr>
          <p:cNvSpPr txBox="1"/>
          <p:nvPr/>
        </p:nvSpPr>
        <p:spPr>
          <a:xfrm>
            <a:off x="10288234" y="7094905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-3.680</a:t>
            </a:r>
          </a:p>
        </p:txBody>
      </p:sp>
      <p:sp>
        <p:nvSpPr>
          <p:cNvPr id="7329" name="CuadroTexto 7328">
            <a:extLst>
              <a:ext uri="{FF2B5EF4-FFF2-40B4-BE49-F238E27FC236}">
                <a16:creationId xmlns:a16="http://schemas.microsoft.com/office/drawing/2014/main" id="{86C7DC17-683D-1AF0-A6DD-3D869669BEC7}"/>
              </a:ext>
            </a:extLst>
          </p:cNvPr>
          <p:cNvSpPr txBox="1"/>
          <p:nvPr/>
        </p:nvSpPr>
        <p:spPr>
          <a:xfrm>
            <a:off x="11286888" y="7102599"/>
            <a:ext cx="843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-4,54%</a:t>
            </a:r>
          </a:p>
        </p:txBody>
      </p:sp>
      <p:sp>
        <p:nvSpPr>
          <p:cNvPr id="7330" name="CuadroTexto 7329">
            <a:extLst>
              <a:ext uri="{FF2B5EF4-FFF2-40B4-BE49-F238E27FC236}">
                <a16:creationId xmlns:a16="http://schemas.microsoft.com/office/drawing/2014/main" id="{CBD45CF7-D1A1-23F5-41B4-FBBA1DE653F2}"/>
              </a:ext>
            </a:extLst>
          </p:cNvPr>
          <p:cNvSpPr txBox="1"/>
          <p:nvPr/>
        </p:nvSpPr>
        <p:spPr>
          <a:xfrm>
            <a:off x="10234901" y="8696509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2.116,52 €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2810-A89C-3DDB-50ED-BF97BF70EB4B}"/>
              </a:ext>
            </a:extLst>
          </p:cNvPr>
          <p:cNvSpPr txBox="1"/>
          <p:nvPr/>
        </p:nvSpPr>
        <p:spPr>
          <a:xfrm>
            <a:off x="8398442" y="7631430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TAP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06CDB0-06A5-900C-D8E1-3A13D527C01D}"/>
              </a:ext>
            </a:extLst>
          </p:cNvPr>
          <p:cNvSpPr txBox="1"/>
          <p:nvPr/>
        </p:nvSpPr>
        <p:spPr>
          <a:xfrm>
            <a:off x="11283739" y="8651461"/>
            <a:ext cx="115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2,62 %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4B293-EBD0-A055-9B70-2E52E98CB637}"/>
              </a:ext>
            </a:extLst>
          </p:cNvPr>
          <p:cNvSpPr txBox="1"/>
          <p:nvPr/>
        </p:nvSpPr>
        <p:spPr>
          <a:xfrm>
            <a:off x="10196415" y="7908782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+113 € BG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CD21F-700E-46B1-9881-DFC25D22F7B8}"/>
              </a:ext>
            </a:extLst>
          </p:cNvPr>
          <p:cNvSpPr txBox="1"/>
          <p:nvPr/>
        </p:nvSpPr>
        <p:spPr>
          <a:xfrm>
            <a:off x="11328296" y="7916476"/>
            <a:ext cx="663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0,13 %</a:t>
            </a:r>
          </a:p>
        </p:txBody>
      </p:sp>
      <p:sp>
        <p:nvSpPr>
          <p:cNvPr id="7318" name="CuadroTexto 7317">
            <a:extLst>
              <a:ext uri="{FF2B5EF4-FFF2-40B4-BE49-F238E27FC236}">
                <a16:creationId xmlns:a16="http://schemas.microsoft.com/office/drawing/2014/main" id="{2A4A7523-D0CB-00AE-A471-8EA928482007}"/>
              </a:ext>
            </a:extLst>
          </p:cNvPr>
          <p:cNvSpPr txBox="1"/>
          <p:nvPr/>
        </p:nvSpPr>
        <p:spPr>
          <a:xfrm>
            <a:off x="2760937" y="6137067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80,946 €</a:t>
            </a:r>
          </a:p>
        </p:txBody>
      </p:sp>
      <p:sp>
        <p:nvSpPr>
          <p:cNvPr id="7320" name="CuadroTexto 7319">
            <a:extLst>
              <a:ext uri="{FF2B5EF4-FFF2-40B4-BE49-F238E27FC236}">
                <a16:creationId xmlns:a16="http://schemas.microsoft.com/office/drawing/2014/main" id="{EC318A00-3E19-ADF6-84E7-13A04A651D39}"/>
              </a:ext>
            </a:extLst>
          </p:cNvPr>
          <p:cNvSpPr txBox="1"/>
          <p:nvPr/>
        </p:nvSpPr>
        <p:spPr>
          <a:xfrm>
            <a:off x="5044751" y="6124825"/>
            <a:ext cx="10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-0,85,1 %</a:t>
            </a:r>
          </a:p>
        </p:txBody>
      </p:sp>
      <p:sp>
        <p:nvSpPr>
          <p:cNvPr id="7321" name="CuadroTexto 7320">
            <a:extLst>
              <a:ext uri="{FF2B5EF4-FFF2-40B4-BE49-F238E27FC236}">
                <a16:creationId xmlns:a16="http://schemas.microsoft.com/office/drawing/2014/main" id="{92326A98-0A1F-5FCF-F920-53744A3756D5}"/>
              </a:ext>
            </a:extLst>
          </p:cNvPr>
          <p:cNvSpPr txBox="1"/>
          <p:nvPr/>
        </p:nvSpPr>
        <p:spPr>
          <a:xfrm>
            <a:off x="6156070" y="6182440"/>
            <a:ext cx="961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12,045 €</a:t>
            </a:r>
          </a:p>
        </p:txBody>
      </p:sp>
      <p:sp>
        <p:nvSpPr>
          <p:cNvPr id="7322" name="CuadroTexto 7321">
            <a:extLst>
              <a:ext uri="{FF2B5EF4-FFF2-40B4-BE49-F238E27FC236}">
                <a16:creationId xmlns:a16="http://schemas.microsoft.com/office/drawing/2014/main" id="{1D6D3C32-A728-C45B-4670-DAF3561CF931}"/>
              </a:ext>
            </a:extLst>
          </p:cNvPr>
          <p:cNvSpPr txBox="1"/>
          <p:nvPr/>
        </p:nvSpPr>
        <p:spPr>
          <a:xfrm>
            <a:off x="7213625" y="6156210"/>
            <a:ext cx="984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14,88 %</a:t>
            </a:r>
          </a:p>
        </p:txBody>
      </p:sp>
      <p:sp>
        <p:nvSpPr>
          <p:cNvPr id="7324" name="CuadroTexto 7323">
            <a:extLst>
              <a:ext uri="{FF2B5EF4-FFF2-40B4-BE49-F238E27FC236}">
                <a16:creationId xmlns:a16="http://schemas.microsoft.com/office/drawing/2014/main" id="{DDF6A9FB-286E-D061-F1B7-DEA7617AFC18}"/>
              </a:ext>
            </a:extLst>
          </p:cNvPr>
          <p:cNvSpPr txBox="1"/>
          <p:nvPr/>
        </p:nvSpPr>
        <p:spPr>
          <a:xfrm>
            <a:off x="9290204" y="6136366"/>
            <a:ext cx="6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-7,6 %</a:t>
            </a:r>
          </a:p>
        </p:txBody>
      </p:sp>
      <p:sp>
        <p:nvSpPr>
          <p:cNvPr id="7325" name="CuadroTexto 7324">
            <a:extLst>
              <a:ext uri="{FF2B5EF4-FFF2-40B4-BE49-F238E27FC236}">
                <a16:creationId xmlns:a16="http://schemas.microsoft.com/office/drawing/2014/main" id="{4693CB37-392F-8CD2-9EB2-44BC8AE815B4}"/>
              </a:ext>
            </a:extLst>
          </p:cNvPr>
          <p:cNvSpPr txBox="1"/>
          <p:nvPr/>
        </p:nvSpPr>
        <p:spPr>
          <a:xfrm>
            <a:off x="10272561" y="6136366"/>
            <a:ext cx="830653" cy="25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6.365 €</a:t>
            </a:r>
          </a:p>
        </p:txBody>
      </p:sp>
      <p:sp>
        <p:nvSpPr>
          <p:cNvPr id="7326" name="CuadroTexto 7325">
            <a:extLst>
              <a:ext uri="{FF2B5EF4-FFF2-40B4-BE49-F238E27FC236}">
                <a16:creationId xmlns:a16="http://schemas.microsoft.com/office/drawing/2014/main" id="{4F6FA3F4-AF69-5B07-96E6-36C718699817}"/>
              </a:ext>
            </a:extLst>
          </p:cNvPr>
          <p:cNvSpPr txBox="1"/>
          <p:nvPr/>
        </p:nvSpPr>
        <p:spPr>
          <a:xfrm>
            <a:off x="11227310" y="6124825"/>
            <a:ext cx="1070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8,11 % BG</a:t>
            </a:r>
          </a:p>
        </p:txBody>
      </p:sp>
      <p:sp>
        <p:nvSpPr>
          <p:cNvPr id="7327" name="CuadroTexto 7326">
            <a:extLst>
              <a:ext uri="{FF2B5EF4-FFF2-40B4-BE49-F238E27FC236}">
                <a16:creationId xmlns:a16="http://schemas.microsoft.com/office/drawing/2014/main" id="{7799A01D-DBBF-AD99-B05A-260DEAFF9903}"/>
              </a:ext>
            </a:extLst>
          </p:cNvPr>
          <p:cNvSpPr txBox="1"/>
          <p:nvPr/>
        </p:nvSpPr>
        <p:spPr>
          <a:xfrm>
            <a:off x="8212137" y="6156210"/>
            <a:ext cx="1047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-5,924 €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1C240E-FAE9-A41B-0379-532B4DB84E2C}"/>
              </a:ext>
            </a:extLst>
          </p:cNvPr>
          <p:cNvSpPr txBox="1"/>
          <p:nvPr/>
        </p:nvSpPr>
        <p:spPr>
          <a:xfrm>
            <a:off x="3779396" y="6156210"/>
            <a:ext cx="1116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s-ES" sz="105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-68,901 €BG</a:t>
            </a:r>
          </a:p>
        </p:txBody>
      </p:sp>
    </p:spTree>
    <p:extLst>
      <p:ext uri="{BB962C8B-B14F-4D97-AF65-F5344CB8AC3E}">
        <p14:creationId xmlns:p14="http://schemas.microsoft.com/office/powerpoint/2010/main" val="107350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496" y="629967"/>
            <a:ext cx="11060919" cy="773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46CAAE-0266-1AF5-C206-271CA056AE3B}"/>
              </a:ext>
            </a:extLst>
          </p:cNvPr>
          <p:cNvSpPr txBox="1"/>
          <p:nvPr/>
        </p:nvSpPr>
        <p:spPr>
          <a:xfrm>
            <a:off x="1977656" y="776177"/>
            <a:ext cx="88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>
                <a:latin typeface="Aptos" panose="020B0004020202020204" pitchFamily="34" charset="0"/>
              </a:rPr>
              <a:t>EVOLUCIÓN PRINCIPALES INDICADORES (previsión 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AB3971-18EE-8767-69C4-BB57BF3D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7" y="1629530"/>
            <a:ext cx="10866415" cy="57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A5A6A62-9A73-37DC-EB2D-DF2099C57FD3}"/>
              </a:ext>
            </a:extLst>
          </p:cNvPr>
          <p:cNvSpPr txBox="1"/>
          <p:nvPr/>
        </p:nvSpPr>
        <p:spPr>
          <a:xfrm>
            <a:off x="22636" y="109924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4748B3D8-01D9-53B1-0B3A-FB761BDF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57" y="776620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D9166E94-A9F0-488A-9E0A-C3E0144D5E29}"/>
              </a:ext>
            </a:extLst>
          </p:cNvPr>
          <p:cNvSpPr txBox="1"/>
          <p:nvPr/>
        </p:nvSpPr>
        <p:spPr>
          <a:xfrm>
            <a:off x="1071225" y="91919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jun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7242791F-DBF9-F7C1-EDFD-DFDE2FC7A2C7}"/>
              </a:ext>
            </a:extLst>
          </p:cNvPr>
          <p:cNvSpPr txBox="1"/>
          <p:nvPr/>
        </p:nvSpPr>
        <p:spPr>
          <a:xfrm>
            <a:off x="7339900" y="101042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2F704BD5-18E0-BF9D-CD2B-0B0A43BE5564}"/>
              </a:ext>
            </a:extLst>
          </p:cNvPr>
          <p:cNvGraphicFramePr>
            <a:graphicFrameLocks/>
          </p:cNvGraphicFramePr>
          <p:nvPr/>
        </p:nvGraphicFramePr>
        <p:xfrm>
          <a:off x="7118159" y="1382848"/>
          <a:ext cx="4696840" cy="399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A709B-754E-9AD3-D818-56214E82E7FF}"/>
              </a:ext>
            </a:extLst>
          </p:cNvPr>
          <p:cNvSpPr txBox="1"/>
          <p:nvPr/>
        </p:nvSpPr>
        <p:spPr>
          <a:xfrm>
            <a:off x="-25627" y="6933436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jun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DA918DB8-75DD-385B-60BF-03CDF8C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99" y="6561521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FE857A-C77F-E32A-4AA4-F7B6D988969A}"/>
              </a:ext>
            </a:extLst>
          </p:cNvPr>
          <p:cNvSpPr txBox="1"/>
          <p:nvPr/>
        </p:nvSpPr>
        <p:spPr>
          <a:xfrm>
            <a:off x="5432941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jun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0442CC4-66A2-13FE-0D0A-40E7940BC936}"/>
              </a:ext>
            </a:extLst>
          </p:cNvPr>
          <p:cNvSpPr/>
          <p:nvPr/>
        </p:nvSpPr>
        <p:spPr>
          <a:xfrm>
            <a:off x="592054" y="5307680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445D43-6C7F-BDC2-A0DE-902E3E0CD9F6}"/>
              </a:ext>
            </a:extLst>
          </p:cNvPr>
          <p:cNvSpPr txBox="1"/>
          <p:nvPr/>
        </p:nvSpPr>
        <p:spPr>
          <a:xfrm>
            <a:off x="2119364" y="5626878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1,944%</a:t>
            </a:r>
          </a:p>
          <a:p>
            <a:r>
              <a:rPr lang="es-ES" sz="1378" dirty="0"/>
              <a:t>Eur360  2,072%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13B94B8-B209-C3BF-6BA9-DD61CAB7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" y="4619596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7A82D739-271D-9F7B-3EC3-3F7E9AC239BD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0DA97E57-F2AF-4D6A-03B0-4C017337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3" y="1313005"/>
            <a:ext cx="7289947" cy="3749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5CDDEC-C0CB-9250-9D3C-D6DBE77A6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27" y="7370613"/>
            <a:ext cx="4717466" cy="877494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F618384-2DE0-B683-1F7F-8F25DF81F219}"/>
              </a:ext>
            </a:extLst>
          </p:cNvPr>
          <p:cNvGraphicFramePr>
            <a:graphicFrameLocks/>
          </p:cNvGraphicFramePr>
          <p:nvPr/>
        </p:nvGraphicFramePr>
        <p:xfrm>
          <a:off x="8103763" y="5977825"/>
          <a:ext cx="3896149" cy="266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6313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04C4-24D5-327A-DE51-275E83E3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318A8-8989-92AE-722A-1E270A874A53}"/>
              </a:ext>
            </a:extLst>
          </p:cNvPr>
          <p:cNvSpPr txBox="1"/>
          <p:nvPr/>
        </p:nvSpPr>
        <p:spPr>
          <a:xfrm>
            <a:off x="55036" y="20991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712C7DC5-4D42-76B8-F4C2-D5F53A2E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10" y="194797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94CD30BF-3982-5188-585F-EC97DFAB3151}"/>
              </a:ext>
            </a:extLst>
          </p:cNvPr>
          <p:cNvSpPr txBox="1"/>
          <p:nvPr/>
        </p:nvSpPr>
        <p:spPr>
          <a:xfrm>
            <a:off x="1018804" y="46643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jul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3A93EAB5-C0A3-2AD8-F580-6F7DD9455CED}"/>
              </a:ext>
            </a:extLst>
          </p:cNvPr>
          <p:cNvSpPr txBox="1"/>
          <p:nvPr/>
        </p:nvSpPr>
        <p:spPr>
          <a:xfrm>
            <a:off x="7260835" y="998421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jul 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A1DB88-CCE8-8C22-15E4-C7902E790A53}"/>
              </a:ext>
            </a:extLst>
          </p:cNvPr>
          <p:cNvSpPr txBox="1"/>
          <p:nvPr/>
        </p:nvSpPr>
        <p:spPr>
          <a:xfrm>
            <a:off x="-289828" y="7489705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jul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516C787B-85CA-FCE1-8B2D-9DAC159C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11" y="7327243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258029C-C698-6F6D-381C-19C7F15A675A}"/>
              </a:ext>
            </a:extLst>
          </p:cNvPr>
          <p:cNvSpPr txBox="1"/>
          <p:nvPr/>
        </p:nvSpPr>
        <p:spPr>
          <a:xfrm>
            <a:off x="6124504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jul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B4CE4D-A8CC-C60D-D91D-6E4058EE9F06}"/>
              </a:ext>
            </a:extLst>
          </p:cNvPr>
          <p:cNvSpPr/>
          <p:nvPr/>
        </p:nvSpPr>
        <p:spPr>
          <a:xfrm>
            <a:off x="1810096" y="5977412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8FAC7-2202-4E47-2E66-95079F9E27D2}"/>
              </a:ext>
            </a:extLst>
          </p:cNvPr>
          <p:cNvSpPr txBox="1"/>
          <p:nvPr/>
        </p:nvSpPr>
        <p:spPr>
          <a:xfrm>
            <a:off x="1844118" y="6307995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2,008%</a:t>
            </a:r>
          </a:p>
          <a:p>
            <a:r>
              <a:rPr lang="es-ES" sz="1378" dirty="0"/>
              <a:t>Eur360  2,126%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03A2E31-9CCF-3A58-0395-0DF2AB15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3" y="5290015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66815C6-E4B4-D044-8DFD-3458153023EC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2C238CC-686A-10FB-7F5D-61A4556A7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2302"/>
            <a:ext cx="9162308" cy="619908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0E98A2C-28F0-23F7-5BD8-DD45AB504400}"/>
              </a:ext>
            </a:extLst>
          </p:cNvPr>
          <p:cNvGraphicFramePr>
            <a:graphicFrameLocks/>
          </p:cNvGraphicFramePr>
          <p:nvPr/>
        </p:nvGraphicFramePr>
        <p:xfrm>
          <a:off x="7321513" y="1392227"/>
          <a:ext cx="4678400" cy="345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D8550E7-4ADD-4293-8932-5E33CA6CBC50}"/>
              </a:ext>
            </a:extLst>
          </p:cNvPr>
          <p:cNvGraphicFramePr>
            <a:graphicFrameLocks/>
          </p:cNvGraphicFramePr>
          <p:nvPr/>
        </p:nvGraphicFramePr>
        <p:xfrm>
          <a:off x="8385824" y="6057048"/>
          <a:ext cx="3559683" cy="288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22F6CC6-E8A2-A404-8DA8-73CFE66F6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1" y="7816136"/>
            <a:ext cx="5765583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8EBFB-C8E7-7AC2-41E8-5C59928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85" y="435540"/>
            <a:ext cx="8640190" cy="593031"/>
          </a:xfrm>
        </p:spPr>
        <p:txBody>
          <a:bodyPr>
            <a:normAutofit fontScale="90000"/>
          </a:bodyPr>
          <a:lstStyle/>
          <a:p>
            <a:r>
              <a:rPr lang="es-ES" sz="3051" b="1" dirty="0">
                <a:latin typeface="Ghotam book"/>
              </a:rPr>
              <a:t>Evolución Renovaciones Bancarias TRIVIUM 2023- 2025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4F5919-1FBE-3484-6CE7-AEBE1E1EAAF7}"/>
              </a:ext>
            </a:extLst>
          </p:cNvPr>
          <p:cNvSpPr txBox="1"/>
          <p:nvPr/>
        </p:nvSpPr>
        <p:spPr>
          <a:xfrm>
            <a:off x="1532838" y="881538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864EDFF-04F2-EF56-EF2D-B7D7776526A8}"/>
              </a:ext>
            </a:extLst>
          </p:cNvPr>
          <p:cNvGraphicFramePr>
            <a:graphicFrameLocks/>
          </p:cNvGraphicFramePr>
          <p:nvPr/>
        </p:nvGraphicFramePr>
        <p:xfrm>
          <a:off x="3872038" y="1429663"/>
          <a:ext cx="3021001" cy="335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C8F447-FD14-575D-5AC1-4EDD858697E3}"/>
              </a:ext>
            </a:extLst>
          </p:cNvPr>
          <p:cNvGraphicFramePr>
            <a:graphicFrameLocks/>
          </p:cNvGraphicFramePr>
          <p:nvPr/>
        </p:nvGraphicFramePr>
        <p:xfrm>
          <a:off x="6321906" y="1094041"/>
          <a:ext cx="5678007" cy="398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477069-FE07-3ADD-D8C4-88A7BAC61AEB}"/>
              </a:ext>
            </a:extLst>
          </p:cNvPr>
          <p:cNvGraphicFramePr>
            <a:graphicFrameLocks/>
          </p:cNvGraphicFramePr>
          <p:nvPr/>
        </p:nvGraphicFramePr>
        <p:xfrm>
          <a:off x="0" y="1275344"/>
          <a:ext cx="3952592" cy="308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996EFD2-DDC1-7D04-EC2C-C52B394BC376}"/>
              </a:ext>
            </a:extLst>
          </p:cNvPr>
          <p:cNvSpPr txBox="1"/>
          <p:nvPr/>
        </p:nvSpPr>
        <p:spPr>
          <a:xfrm>
            <a:off x="8784083" y="639255"/>
            <a:ext cx="3215830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8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</a:rPr>
              <a:t>*Amarillo las entidades que salen año siguiente </a:t>
            </a:r>
          </a:p>
          <a:p>
            <a:r>
              <a:rPr lang="es-ES" sz="1181" i="1" dirty="0">
                <a:latin typeface="Ghotam book"/>
              </a:rPr>
              <a:t>*</a:t>
            </a:r>
            <a:r>
              <a:rPr lang="es-ES" sz="1181" b="1" i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verde las que entran vs año precedente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39CF8-0805-1E2D-4EAA-38AC54B9717C}"/>
              </a:ext>
            </a:extLst>
          </p:cNvPr>
          <p:cNvSpPr txBox="1"/>
          <p:nvPr/>
        </p:nvSpPr>
        <p:spPr>
          <a:xfrm>
            <a:off x="-202255" y="5166309"/>
            <a:ext cx="648687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Condiciones Bancarias Promedias - Circulante TRIVIUM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5E6C-C22E-3091-07DA-D30829D5FEE2}"/>
              </a:ext>
            </a:extLst>
          </p:cNvPr>
          <p:cNvSpPr txBox="1"/>
          <p:nvPr/>
        </p:nvSpPr>
        <p:spPr>
          <a:xfrm>
            <a:off x="7134094" y="518937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Tipos de Interés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537858CE-4B89-5713-7570-40B70BA69EEB}"/>
              </a:ext>
            </a:extLst>
          </p:cNvPr>
          <p:cNvGraphicFramePr>
            <a:graphicFrameLocks/>
          </p:cNvGraphicFramePr>
          <p:nvPr/>
        </p:nvGraphicFramePr>
        <p:xfrm>
          <a:off x="6259114" y="5281358"/>
          <a:ext cx="6486877" cy="368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id="{8B8DF014-6962-A961-8C6A-B50E48A89183}"/>
              </a:ext>
            </a:extLst>
          </p:cNvPr>
          <p:cNvSpPr/>
          <p:nvPr/>
        </p:nvSpPr>
        <p:spPr>
          <a:xfrm>
            <a:off x="4809281" y="5541567"/>
            <a:ext cx="2434456" cy="15819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pic>
        <p:nvPicPr>
          <p:cNvPr id="38" name="Gráfico 37" descr="Banco con relleno sólido">
            <a:extLst>
              <a:ext uri="{FF2B5EF4-FFF2-40B4-BE49-F238E27FC236}">
                <a16:creationId xmlns:a16="http://schemas.microsoft.com/office/drawing/2014/main" id="{75880C56-F621-1408-6EFA-A44F8967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90" y="640821"/>
            <a:ext cx="697895" cy="6978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FCDE23-7875-859B-F81E-396D4C7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04" y="5797543"/>
            <a:ext cx="8958057" cy="145940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CDD296-5A20-F16D-64DE-30E0310FF73B}"/>
              </a:ext>
            </a:extLst>
          </p:cNvPr>
          <p:cNvSpPr txBox="1"/>
          <p:nvPr/>
        </p:nvSpPr>
        <p:spPr>
          <a:xfrm>
            <a:off x="207809" y="7579771"/>
            <a:ext cx="1161120" cy="115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Circulante 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TRIVIUM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2025</a:t>
            </a:r>
          </a:p>
          <a:p>
            <a:endParaRPr lang="es-ES" sz="1575" b="1" dirty="0">
              <a:latin typeface="Ghotam book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A52F9D-4398-373A-54CC-3727468CC805}"/>
              </a:ext>
            </a:extLst>
          </p:cNvPr>
          <p:cNvSpPr txBox="1"/>
          <p:nvPr/>
        </p:nvSpPr>
        <p:spPr>
          <a:xfrm>
            <a:off x="1684242" y="7648463"/>
            <a:ext cx="2713882" cy="93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b="1" dirty="0">
                <a:latin typeface="Ghotam book"/>
              </a:rPr>
              <a:t>44MM</a:t>
            </a:r>
          </a:p>
          <a:p>
            <a:r>
              <a:rPr lang="es-ES" sz="1378" dirty="0">
                <a:latin typeface="Ghotam book"/>
              </a:rPr>
              <a:t>39,5MM Pólizas de crédito</a:t>
            </a:r>
          </a:p>
          <a:p>
            <a:r>
              <a:rPr lang="es-ES" sz="1378" dirty="0">
                <a:latin typeface="Ghotam book"/>
              </a:rPr>
              <a:t>9,5MM Línea Financ. Pagos/Cobros</a:t>
            </a:r>
          </a:p>
          <a:p>
            <a:endParaRPr lang="es-ES" sz="1378" dirty="0">
              <a:latin typeface="Ghotam book"/>
            </a:endParaRPr>
          </a:p>
        </p:txBody>
      </p:sp>
      <p:sp>
        <p:nvSpPr>
          <p:cNvPr id="44" name="Signo más 43">
            <a:extLst>
              <a:ext uri="{FF2B5EF4-FFF2-40B4-BE49-F238E27FC236}">
                <a16:creationId xmlns:a16="http://schemas.microsoft.com/office/drawing/2014/main" id="{E9AF31AA-41EC-4970-3E73-860CD76F31C6}"/>
              </a:ext>
            </a:extLst>
          </p:cNvPr>
          <p:cNvSpPr/>
          <p:nvPr/>
        </p:nvSpPr>
        <p:spPr>
          <a:xfrm>
            <a:off x="4304418" y="7823623"/>
            <a:ext cx="362192" cy="31090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C4F879-6CCA-B5AC-07F2-D82731510513}"/>
              </a:ext>
            </a:extLst>
          </p:cNvPr>
          <p:cNvSpPr txBox="1"/>
          <p:nvPr/>
        </p:nvSpPr>
        <p:spPr>
          <a:xfrm>
            <a:off x="4529856" y="7721585"/>
            <a:ext cx="2713881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78" b="1" dirty="0">
                <a:latin typeface="Ghotam book"/>
              </a:rPr>
              <a:t>4,5MM</a:t>
            </a:r>
            <a:r>
              <a:rPr lang="es-ES" sz="1378" dirty="0">
                <a:latin typeface="Ghotam book"/>
              </a:rPr>
              <a:t> Confirming Pronto Pago </a:t>
            </a:r>
          </a:p>
          <a:p>
            <a:pPr algn="ctr"/>
            <a:r>
              <a:rPr lang="es-ES" sz="1378" dirty="0">
                <a:latin typeface="Ghotam book"/>
              </a:rPr>
              <a:t>en negociación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317CED3-DC91-273B-3CF9-FCD0D99DE9DF}"/>
              </a:ext>
            </a:extLst>
          </p:cNvPr>
          <p:cNvSpPr/>
          <p:nvPr/>
        </p:nvSpPr>
        <p:spPr>
          <a:xfrm>
            <a:off x="164471" y="7487710"/>
            <a:ext cx="6969623" cy="10324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noFill/>
            </a:endParaRPr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7B5DA846-8B69-6B43-DE0F-72C358CFA7AF}"/>
              </a:ext>
            </a:extLst>
          </p:cNvPr>
          <p:cNvSpPr/>
          <p:nvPr/>
        </p:nvSpPr>
        <p:spPr>
          <a:xfrm>
            <a:off x="1386746" y="7877679"/>
            <a:ext cx="297497" cy="26631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983E3C97-8D41-B1D8-2AB9-4DBA19F0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2" r="27076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SITUACIÓN MARZO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90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6BA23EC52E094EAF47C5A3331E4A93" ma:contentTypeVersion="25" ma:contentTypeDescription="Crear nuevo documento." ma:contentTypeScope="" ma:versionID="59c1cf3307a0b88d73a80e85d04d365d">
  <xsd:schema xmlns:xsd="http://www.w3.org/2001/XMLSchema" xmlns:xs="http://www.w3.org/2001/XMLSchema" xmlns:p="http://schemas.microsoft.com/office/2006/metadata/properties" xmlns:ns2="2df69f6e-dcc1-4b78-801c-3a375d166c9a" xmlns:ns3="94e5f074-cedc-49b0-955f-684946febc6b" targetNamespace="http://schemas.microsoft.com/office/2006/metadata/properties" ma:root="true" ma:fieldsID="442d118ced1f954c986a6e3f8c4de3e2" ns2:_="" ns3:_="">
    <xsd:import namespace="2df69f6e-dcc1-4b78-801c-3a375d166c9a"/>
    <xsd:import namespace="94e5f074-cedc-49b0-955f-684946febc6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Fecha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69f6e-dcc1-4b78-801c-3a375d166c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85d160-0eeb-47ac-95a1-46eec65cd85b}" ma:internalName="TaxCatchAll" ma:showField="CatchAllData" ma:web="2df69f6e-dcc1-4b78-801c-3a375d166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f074-cedc-49b0-955f-684946fe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76d5f8f2-355c-4bee-b5eb-89b23f4e29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echa" ma:index="24" nillable="true" ma:displayName="Fecha" ma:format="DateOnly" ma:indexed="true" ma:internalName="Fecha">
      <xsd:simpleType>
        <xsd:restriction base="dms:DateTim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f074-cedc-49b0-955f-684946febc6b">
      <Terms xmlns="http://schemas.microsoft.com/office/infopath/2007/PartnerControls"/>
    </lcf76f155ced4ddcb4097134ff3c332f>
    <TaxCatchAll xmlns="2df69f6e-dcc1-4b78-801c-3a375d166c9a" xsi:nil="true"/>
    <Fecha xmlns="94e5f074-cedc-49b0-955f-684946febc6b" xsi:nil="true"/>
    <SharedWithUsers xmlns="2df69f6e-dcc1-4b78-801c-3a375d166c9a">
      <UserInfo>
        <DisplayName>Javier Moreno</DisplayName>
        <AccountId>310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CA5E7FE-A126-4B0C-9967-9EB91B2F7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69f6e-dcc1-4b78-801c-3a375d166c9a"/>
    <ds:schemaRef ds:uri="94e5f074-cedc-49b0-955f-684946fe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82F867-911B-49CF-AE8E-6C959DDCD5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DA221B-1F35-4515-9222-096E9B45E249}">
  <ds:schemaRefs>
    <ds:schemaRef ds:uri="http://schemas.microsoft.com/office/2006/documentManagement/types"/>
    <ds:schemaRef ds:uri="http://www.w3.org/XML/1998/namespace"/>
    <ds:schemaRef ds:uri="2df69f6e-dcc1-4b78-801c-3a375d166c9a"/>
    <ds:schemaRef ds:uri="http://schemas.openxmlformats.org/package/2006/metadata/core-properties"/>
    <ds:schemaRef ds:uri="94e5f074-cedc-49b0-955f-684946febc6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66627</TotalTime>
  <Words>1474</Words>
  <Application>Microsoft Office PowerPoint</Application>
  <PresentationFormat>Personalizado</PresentationFormat>
  <Paragraphs>488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7" baseType="lpstr">
      <vt:lpstr>Abadi</vt:lpstr>
      <vt:lpstr>Aptos</vt:lpstr>
      <vt:lpstr>Arial</vt:lpstr>
      <vt:lpstr>Calibri</vt:lpstr>
      <vt:lpstr>Calibri Light</vt:lpstr>
      <vt:lpstr>Ghotam book</vt:lpstr>
      <vt:lpstr>Gohtam book</vt:lpstr>
      <vt:lpstr>Gotham book</vt:lpstr>
      <vt:lpstr>Gotham HTF</vt:lpstr>
      <vt:lpstr>Gotham HTF Black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Renovaciones Bancarias TRIVIUM 2023- 2025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Llano Velarde</dc:creator>
  <cp:lastModifiedBy>ALFONSO LLANO VELARDE</cp:lastModifiedBy>
  <cp:revision>55</cp:revision>
  <cp:lastPrinted>2025-03-25T07:59:31Z</cp:lastPrinted>
  <dcterms:created xsi:type="dcterms:W3CDTF">2023-05-05T06:35:09Z</dcterms:created>
  <dcterms:modified xsi:type="dcterms:W3CDTF">2025-08-25T15:51:17Z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0x010100D86BA23EC52E094EAF47C5A3331E4A93</vt:lpwstr>
  </property>
</Properties>
</file>